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Default Extension="doc" ContentType="application/msword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73" r:id="rId7"/>
    <p:sldId id="262" r:id="rId8"/>
    <p:sldId id="263" r:id="rId9"/>
    <p:sldId id="265" r:id="rId10"/>
    <p:sldId id="264" r:id="rId11"/>
    <p:sldId id="379" r:id="rId12"/>
    <p:sldId id="381" r:id="rId13"/>
    <p:sldId id="382" r:id="rId14"/>
    <p:sldId id="383" r:id="rId15"/>
    <p:sldId id="388" r:id="rId16"/>
    <p:sldId id="384" r:id="rId17"/>
    <p:sldId id="385" r:id="rId18"/>
    <p:sldId id="386" r:id="rId19"/>
    <p:sldId id="387" r:id="rId20"/>
    <p:sldId id="438" r:id="rId21"/>
    <p:sldId id="267" r:id="rId22"/>
    <p:sldId id="366" r:id="rId23"/>
    <p:sldId id="268" r:id="rId24"/>
    <p:sldId id="441" r:id="rId25"/>
    <p:sldId id="442" r:id="rId26"/>
    <p:sldId id="443" r:id="rId27"/>
    <p:sldId id="269" r:id="rId28"/>
    <p:sldId id="270" r:id="rId29"/>
    <p:sldId id="271" r:id="rId30"/>
    <p:sldId id="272" r:id="rId31"/>
    <p:sldId id="274" r:id="rId32"/>
    <p:sldId id="275" r:id="rId33"/>
    <p:sldId id="276" r:id="rId34"/>
    <p:sldId id="277" r:id="rId35"/>
    <p:sldId id="278" r:id="rId36"/>
    <p:sldId id="280" r:id="rId37"/>
    <p:sldId id="281" r:id="rId38"/>
    <p:sldId id="282" r:id="rId39"/>
    <p:sldId id="283" r:id="rId40"/>
    <p:sldId id="288" r:id="rId41"/>
    <p:sldId id="289" r:id="rId42"/>
    <p:sldId id="290" r:id="rId43"/>
    <p:sldId id="291" r:id="rId44"/>
    <p:sldId id="292" r:id="rId45"/>
    <p:sldId id="369" r:id="rId46"/>
    <p:sldId id="299" r:id="rId47"/>
    <p:sldId id="300" r:id="rId48"/>
    <p:sldId id="401" r:id="rId49"/>
    <p:sldId id="402" r:id="rId50"/>
    <p:sldId id="352" r:id="rId51"/>
    <p:sldId id="353" r:id="rId52"/>
    <p:sldId id="334" r:id="rId53"/>
    <p:sldId id="335" r:id="rId54"/>
    <p:sldId id="357" r:id="rId55"/>
    <p:sldId id="434" r:id="rId56"/>
    <p:sldId id="440" r:id="rId57"/>
    <p:sldId id="403" r:id="rId58"/>
    <p:sldId id="404" r:id="rId59"/>
    <p:sldId id="405" r:id="rId60"/>
    <p:sldId id="394" r:id="rId61"/>
    <p:sldId id="422" r:id="rId62"/>
    <p:sldId id="423" r:id="rId63"/>
    <p:sldId id="424" r:id="rId64"/>
    <p:sldId id="425" r:id="rId65"/>
    <p:sldId id="426" r:id="rId66"/>
    <p:sldId id="427" r:id="rId67"/>
    <p:sldId id="428" r:id="rId68"/>
    <p:sldId id="429" r:id="rId69"/>
    <p:sldId id="430" r:id="rId70"/>
    <p:sldId id="431" r:id="rId71"/>
    <p:sldId id="406" r:id="rId72"/>
    <p:sldId id="407" r:id="rId73"/>
    <p:sldId id="408" r:id="rId74"/>
    <p:sldId id="409" r:id="rId75"/>
    <p:sldId id="410" r:id="rId76"/>
    <p:sldId id="411" r:id="rId77"/>
    <p:sldId id="412" r:id="rId78"/>
    <p:sldId id="413" r:id="rId79"/>
    <p:sldId id="415" r:id="rId80"/>
    <p:sldId id="416" r:id="rId81"/>
    <p:sldId id="417" r:id="rId82"/>
    <p:sldId id="418" r:id="rId83"/>
    <p:sldId id="419" r:id="rId84"/>
    <p:sldId id="420" r:id="rId85"/>
    <p:sldId id="313" r:id="rId86"/>
    <p:sldId id="433" r:id="rId87"/>
    <p:sldId id="398" r:id="rId8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D600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image" Target="../media/image62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9.emf"/><Relationship Id="rId1" Type="http://schemas.openxmlformats.org/officeDocument/2006/relationships/image" Target="../media/image68.emf"/><Relationship Id="rId4" Type="http://schemas.openxmlformats.org/officeDocument/2006/relationships/image" Target="../media/image71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image" Target="../media/image7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image" Target="../media/image75.emf"/><Relationship Id="rId1" Type="http://schemas.openxmlformats.org/officeDocument/2006/relationships/image" Target="../media/image74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image" Target="../media/image80.emf"/><Relationship Id="rId1" Type="http://schemas.openxmlformats.org/officeDocument/2006/relationships/image" Target="../media/image79.emf"/><Relationship Id="rId4" Type="http://schemas.openxmlformats.org/officeDocument/2006/relationships/image" Target="../media/image82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2" Type="http://schemas.openxmlformats.org/officeDocument/2006/relationships/image" Target="../media/image84.emf"/><Relationship Id="rId1" Type="http://schemas.openxmlformats.org/officeDocument/2006/relationships/image" Target="../media/image83.emf"/><Relationship Id="rId5" Type="http://schemas.openxmlformats.org/officeDocument/2006/relationships/image" Target="../media/image87.emf"/><Relationship Id="rId4" Type="http://schemas.openxmlformats.org/officeDocument/2006/relationships/image" Target="../media/image86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9.emf"/><Relationship Id="rId1" Type="http://schemas.openxmlformats.org/officeDocument/2006/relationships/image" Target="../media/image88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2.wmf"/><Relationship Id="rId2" Type="http://schemas.openxmlformats.org/officeDocument/2006/relationships/image" Target="../media/image91.emf"/><Relationship Id="rId1" Type="http://schemas.openxmlformats.org/officeDocument/2006/relationships/image" Target="../media/image90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4.emf"/><Relationship Id="rId1" Type="http://schemas.openxmlformats.org/officeDocument/2006/relationships/image" Target="../media/image93.e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7.emf"/><Relationship Id="rId2" Type="http://schemas.openxmlformats.org/officeDocument/2006/relationships/image" Target="../media/image96.emf"/><Relationship Id="rId1" Type="http://schemas.openxmlformats.org/officeDocument/2006/relationships/image" Target="../media/image9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emf"/><Relationship Id="rId1" Type="http://schemas.openxmlformats.org/officeDocument/2006/relationships/image" Target="../media/image101.e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emf"/><Relationship Id="rId1" Type="http://schemas.openxmlformats.org/officeDocument/2006/relationships/image" Target="../media/image10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emf"/><Relationship Id="rId1" Type="http://schemas.openxmlformats.org/officeDocument/2006/relationships/image" Target="../media/image107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emf"/><Relationship Id="rId1" Type="http://schemas.openxmlformats.org/officeDocument/2006/relationships/image" Target="../media/image112.e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emf"/><Relationship Id="rId2" Type="http://schemas.openxmlformats.org/officeDocument/2006/relationships/image" Target="../media/image115.emf"/><Relationship Id="rId1" Type="http://schemas.openxmlformats.org/officeDocument/2006/relationships/image" Target="../media/image114.emf"/><Relationship Id="rId5" Type="http://schemas.openxmlformats.org/officeDocument/2006/relationships/image" Target="../media/image118.emf"/><Relationship Id="rId4" Type="http://schemas.openxmlformats.org/officeDocument/2006/relationships/image" Target="../media/image117.e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emf"/><Relationship Id="rId7" Type="http://schemas.openxmlformats.org/officeDocument/2006/relationships/image" Target="../media/image127.emf"/><Relationship Id="rId2" Type="http://schemas.openxmlformats.org/officeDocument/2006/relationships/image" Target="../media/image122.emf"/><Relationship Id="rId1" Type="http://schemas.openxmlformats.org/officeDocument/2006/relationships/image" Target="../media/image121.emf"/><Relationship Id="rId6" Type="http://schemas.openxmlformats.org/officeDocument/2006/relationships/image" Target="../media/image126.emf"/><Relationship Id="rId5" Type="http://schemas.openxmlformats.org/officeDocument/2006/relationships/image" Target="../media/image125.emf"/><Relationship Id="rId4" Type="http://schemas.openxmlformats.org/officeDocument/2006/relationships/image" Target="../media/image124.e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emf"/><Relationship Id="rId2" Type="http://schemas.openxmlformats.org/officeDocument/2006/relationships/image" Target="../media/image129.emf"/><Relationship Id="rId1" Type="http://schemas.openxmlformats.org/officeDocument/2006/relationships/image" Target="../media/image128.emf"/><Relationship Id="rId4" Type="http://schemas.openxmlformats.org/officeDocument/2006/relationships/image" Target="../media/image131.emf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emf"/><Relationship Id="rId2" Type="http://schemas.openxmlformats.org/officeDocument/2006/relationships/image" Target="../media/image133.emf"/><Relationship Id="rId1" Type="http://schemas.openxmlformats.org/officeDocument/2006/relationships/image" Target="../media/image132.emf"/><Relationship Id="rId4" Type="http://schemas.openxmlformats.org/officeDocument/2006/relationships/image" Target="../media/image135.emf"/></Relationships>
</file>

<file path=ppt/drawings/_rels/vmlDrawing3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emf"/><Relationship Id="rId1" Type="http://schemas.openxmlformats.org/officeDocument/2006/relationships/image" Target="../media/image13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4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emf"/><Relationship Id="rId1" Type="http://schemas.openxmlformats.org/officeDocument/2006/relationships/image" Target="../media/image140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emf"/><Relationship Id="rId1" Type="http://schemas.openxmlformats.org/officeDocument/2006/relationships/image" Target="../media/image143.emf"/></Relationships>
</file>

<file path=ppt/drawings/_rels/vmlDrawing4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emf"/><Relationship Id="rId2" Type="http://schemas.openxmlformats.org/officeDocument/2006/relationships/image" Target="../media/image146.emf"/><Relationship Id="rId1" Type="http://schemas.openxmlformats.org/officeDocument/2006/relationships/image" Target="../media/image145.emf"/></Relationships>
</file>

<file path=ppt/drawings/_rels/vmlDrawing4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emf"/><Relationship Id="rId1" Type="http://schemas.openxmlformats.org/officeDocument/2006/relationships/image" Target="../media/image148.emf"/></Relationships>
</file>

<file path=ppt/drawings/_rels/vmlDrawing4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emf"/><Relationship Id="rId2" Type="http://schemas.openxmlformats.org/officeDocument/2006/relationships/image" Target="../media/image151.emf"/><Relationship Id="rId1" Type="http://schemas.openxmlformats.org/officeDocument/2006/relationships/image" Target="../media/image150.emf"/></Relationships>
</file>

<file path=ppt/drawings/_rels/vmlDrawing4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emf"/><Relationship Id="rId1" Type="http://schemas.openxmlformats.org/officeDocument/2006/relationships/image" Target="../media/image153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5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emf"/><Relationship Id="rId1" Type="http://schemas.openxmlformats.org/officeDocument/2006/relationships/image" Target="../media/image158.emf"/></Relationships>
</file>

<file path=ppt/drawings/_rels/vmlDrawing5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emf"/><Relationship Id="rId2" Type="http://schemas.openxmlformats.org/officeDocument/2006/relationships/image" Target="../media/image161.emf"/><Relationship Id="rId1" Type="http://schemas.openxmlformats.org/officeDocument/2006/relationships/image" Target="../media/image160.emf"/><Relationship Id="rId5" Type="http://schemas.openxmlformats.org/officeDocument/2006/relationships/image" Target="../media/image164.wmf"/><Relationship Id="rId4" Type="http://schemas.openxmlformats.org/officeDocument/2006/relationships/image" Target="../media/image163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wmf"/></Relationships>
</file>

<file path=ppt/drawings/_rels/vmlDrawing5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emf"/><Relationship Id="rId2" Type="http://schemas.openxmlformats.org/officeDocument/2006/relationships/image" Target="../media/image168.emf"/><Relationship Id="rId1" Type="http://schemas.openxmlformats.org/officeDocument/2006/relationships/image" Target="../media/image167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5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emf"/><Relationship Id="rId2" Type="http://schemas.openxmlformats.org/officeDocument/2006/relationships/image" Target="../media/image172.wmf"/><Relationship Id="rId1" Type="http://schemas.openxmlformats.org/officeDocument/2006/relationships/image" Target="../media/image171.emf"/><Relationship Id="rId5" Type="http://schemas.openxmlformats.org/officeDocument/2006/relationships/image" Target="../media/image175.emf"/><Relationship Id="rId4" Type="http://schemas.openxmlformats.org/officeDocument/2006/relationships/image" Target="../media/image174.emf"/></Relationships>
</file>

<file path=ppt/drawings/_rels/vmlDrawing5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emf"/><Relationship Id="rId2" Type="http://schemas.openxmlformats.org/officeDocument/2006/relationships/image" Target="../media/image177.wmf"/><Relationship Id="rId1" Type="http://schemas.openxmlformats.org/officeDocument/2006/relationships/image" Target="../media/image176.emf"/><Relationship Id="rId6" Type="http://schemas.openxmlformats.org/officeDocument/2006/relationships/image" Target="../media/image181.wmf"/><Relationship Id="rId5" Type="http://schemas.openxmlformats.org/officeDocument/2006/relationships/image" Target="../media/image180.wmf"/><Relationship Id="rId4" Type="http://schemas.openxmlformats.org/officeDocument/2006/relationships/image" Target="../media/image179.w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5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emf"/><Relationship Id="rId1" Type="http://schemas.openxmlformats.org/officeDocument/2006/relationships/image" Target="../media/image183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6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emf"/><Relationship Id="rId1" Type="http://schemas.openxmlformats.org/officeDocument/2006/relationships/image" Target="../media/image185.emf"/></Relationships>
</file>

<file path=ppt/drawings/_rels/vmlDrawing6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emf"/><Relationship Id="rId1" Type="http://schemas.openxmlformats.org/officeDocument/2006/relationships/image" Target="../media/image184.emf"/></Relationships>
</file>

<file path=ppt/drawings/_rels/vmlDrawing6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emf"/><Relationship Id="rId1" Type="http://schemas.openxmlformats.org/officeDocument/2006/relationships/image" Target="../media/image184.emf"/></Relationships>
</file>

<file path=ppt/drawings/_rels/vmlDrawing6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emf"/><Relationship Id="rId1" Type="http://schemas.openxmlformats.org/officeDocument/2006/relationships/image" Target="../media/image184.emf"/></Relationships>
</file>

<file path=ppt/drawings/_rels/vmlDrawing6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emf"/><Relationship Id="rId1" Type="http://schemas.openxmlformats.org/officeDocument/2006/relationships/image" Target="../media/image184.emf"/></Relationships>
</file>

<file path=ppt/drawings/_rels/vmlDrawing6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emf"/><Relationship Id="rId1" Type="http://schemas.openxmlformats.org/officeDocument/2006/relationships/image" Target="../media/image184.emf"/></Relationships>
</file>

<file path=ppt/drawings/_rels/vmlDrawing6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emf"/><Relationship Id="rId1" Type="http://schemas.openxmlformats.org/officeDocument/2006/relationships/image" Target="../media/image184.emf"/></Relationships>
</file>

<file path=ppt/drawings/_rels/vmlDrawing6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emf"/><Relationship Id="rId2" Type="http://schemas.openxmlformats.org/officeDocument/2006/relationships/image" Target="../media/image194.emf"/><Relationship Id="rId1" Type="http://schemas.openxmlformats.org/officeDocument/2006/relationships/image" Target="../media/image19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7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emf"/><Relationship Id="rId1" Type="http://schemas.openxmlformats.org/officeDocument/2006/relationships/image" Target="../media/image200.emf"/></Relationships>
</file>

<file path=ppt/drawings/_rels/vmlDrawing7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emf"/><Relationship Id="rId2" Type="http://schemas.openxmlformats.org/officeDocument/2006/relationships/image" Target="../media/image204.emf"/><Relationship Id="rId1" Type="http://schemas.openxmlformats.org/officeDocument/2006/relationships/image" Target="../media/image203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CB97-B6BC-4CC1-8AF6-F34127A70DB8}" type="datetimeFigureOut">
              <a:rPr lang="zh-CN" altLang="en-US" smtClean="0"/>
              <a:pPr/>
              <a:t>2016/11/5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17496-F230-4E75-ADA8-AE5FB9D74B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CB97-B6BC-4CC1-8AF6-F34127A70DB8}" type="datetimeFigureOut">
              <a:rPr lang="zh-CN" altLang="en-US" smtClean="0"/>
              <a:pPr/>
              <a:t>2016/11/5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17496-F230-4E75-ADA8-AE5FB9D74B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CB97-B6BC-4CC1-8AF6-F34127A70DB8}" type="datetimeFigureOut">
              <a:rPr lang="zh-CN" altLang="en-US" smtClean="0"/>
              <a:pPr/>
              <a:t>2016/11/5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17496-F230-4E75-ADA8-AE5FB9D74B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30140-1D42-44FA-8B0F-C2B1F75EFD9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CB97-B6BC-4CC1-8AF6-F34127A70DB8}" type="datetimeFigureOut">
              <a:rPr lang="zh-CN" altLang="en-US" smtClean="0"/>
              <a:pPr/>
              <a:t>2016/11/5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17496-F230-4E75-ADA8-AE5FB9D74B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CB97-B6BC-4CC1-8AF6-F34127A70DB8}" type="datetimeFigureOut">
              <a:rPr lang="zh-CN" altLang="en-US" smtClean="0"/>
              <a:pPr/>
              <a:t>2016/11/5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17496-F230-4E75-ADA8-AE5FB9D74B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CB97-B6BC-4CC1-8AF6-F34127A70DB8}" type="datetimeFigureOut">
              <a:rPr lang="zh-CN" altLang="en-US" smtClean="0"/>
              <a:pPr/>
              <a:t>2016/11/5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17496-F230-4E75-ADA8-AE5FB9D74B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CB97-B6BC-4CC1-8AF6-F34127A70DB8}" type="datetimeFigureOut">
              <a:rPr lang="zh-CN" altLang="en-US" smtClean="0"/>
              <a:pPr/>
              <a:t>2016/11/5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17496-F230-4E75-ADA8-AE5FB9D74B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CB97-B6BC-4CC1-8AF6-F34127A70DB8}" type="datetimeFigureOut">
              <a:rPr lang="zh-CN" altLang="en-US" smtClean="0"/>
              <a:pPr/>
              <a:t>2016/11/5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17496-F230-4E75-ADA8-AE5FB9D74B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CB97-B6BC-4CC1-8AF6-F34127A70DB8}" type="datetimeFigureOut">
              <a:rPr lang="zh-CN" altLang="en-US" smtClean="0"/>
              <a:pPr/>
              <a:t>2016/11/5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17496-F230-4E75-ADA8-AE5FB9D74B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CB97-B6BC-4CC1-8AF6-F34127A70DB8}" type="datetimeFigureOut">
              <a:rPr lang="zh-CN" altLang="en-US" smtClean="0"/>
              <a:pPr/>
              <a:t>2016/11/5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17496-F230-4E75-ADA8-AE5FB9D74B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CB97-B6BC-4CC1-8AF6-F34127A70DB8}" type="datetimeFigureOut">
              <a:rPr lang="zh-CN" altLang="en-US" smtClean="0"/>
              <a:pPr/>
              <a:t>2016/11/5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17496-F230-4E75-ADA8-AE5FB9D74B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CCB97-B6BC-4CC1-8AF6-F34127A70DB8}" type="datetimeFigureOut">
              <a:rPr lang="zh-CN" altLang="en-US" smtClean="0"/>
              <a:pPr/>
              <a:t>2016/11/5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17496-F230-4E75-ADA8-AE5FB9D74B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9.png"/><Relationship Id="rId5" Type="http://schemas.openxmlformats.org/officeDocument/2006/relationships/package" Target="../embeddings/Microsoft_Office_Word___3.docx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package" Target="../embeddings/Microsoft_Office_Word___5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7.png"/><Relationship Id="rId4" Type="http://schemas.openxmlformats.org/officeDocument/2006/relationships/package" Target="../embeddings/Microsoft_Office_Word___7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7" Type="http://schemas.openxmlformats.org/officeDocument/2006/relationships/image" Target="../media/image3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4" Type="http://schemas.openxmlformats.org/officeDocument/2006/relationships/package" Target="../embeddings/Microsoft_Office_Word___9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4" Type="http://schemas.openxmlformats.org/officeDocument/2006/relationships/package" Target="../embeddings/Microsoft_Office_Word___11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7" Type="http://schemas.openxmlformats.org/officeDocument/2006/relationships/oleObject" Target="../embeddings/Microsoft_Office_Word_97_-_2003___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Office_Word_97_-_2003___4.doc"/><Relationship Id="rId5" Type="http://schemas.openxmlformats.org/officeDocument/2006/relationships/oleObject" Target="../embeddings/Microsoft_Office_Word_97_-_2003___3.doc"/><Relationship Id="rId4" Type="http://schemas.openxmlformats.org/officeDocument/2006/relationships/oleObject" Target="../embeddings/Microsoft_Office_Word_97_-_2003___2.doc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Microsoft_Office_Word_97_-_2003___12.doc"/><Relationship Id="rId5" Type="http://schemas.openxmlformats.org/officeDocument/2006/relationships/oleObject" Target="../embeddings/Microsoft_Office_Word_97_-_2003___11.doc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3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Microsoft_Office_Word_97_-_2003___14.doc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package" Target="../embeddings/Microsoft_Office_Word___13.docx"/><Relationship Id="rId7" Type="http://schemas.openxmlformats.org/officeDocument/2006/relationships/image" Target="../media/image66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65.png"/><Relationship Id="rId5" Type="http://schemas.openxmlformats.org/officeDocument/2006/relationships/package" Target="../embeddings/Microsoft_Office_Word___14.docx"/><Relationship Id="rId4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Microsoft_Office_Word_97_-_2003___18.doc"/><Relationship Id="rId5" Type="http://schemas.openxmlformats.org/officeDocument/2006/relationships/oleObject" Target="../embeddings/Microsoft_Office_Word_97_-_2003___17.doc"/><Relationship Id="rId4" Type="http://schemas.openxmlformats.org/officeDocument/2006/relationships/oleObject" Target="../embeddings/Microsoft_Office_Word_97_-_2003___16.doc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9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Microsoft_Office_Word_97_-_2003___20.doc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1.doc"/><Relationship Id="rId7" Type="http://schemas.openxmlformats.org/officeDocument/2006/relationships/oleObject" Target="../embeddings/Microsoft_Office_Word_97_-_2003___23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Microsoft_Office_Word_97_-_2003___22.doc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Microsoft_Office_Word_97_-_2003___27.doc"/><Relationship Id="rId5" Type="http://schemas.openxmlformats.org/officeDocument/2006/relationships/oleObject" Target="../embeddings/Microsoft_Office_Word_97_-_2003___26.doc"/><Relationship Id="rId4" Type="http://schemas.openxmlformats.org/officeDocument/2006/relationships/oleObject" Target="../embeddings/Microsoft_Office_Word_97_-_2003___25.doc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8.doc"/><Relationship Id="rId7" Type="http://schemas.openxmlformats.org/officeDocument/2006/relationships/oleObject" Target="../embeddings/Microsoft_Office_Word_97_-_2003___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Microsoft_Office_Word_97_-_2003___31.doc"/><Relationship Id="rId5" Type="http://schemas.openxmlformats.org/officeDocument/2006/relationships/oleObject" Target="../embeddings/Microsoft_Office_Word_97_-_2003___30.doc"/><Relationship Id="rId4" Type="http://schemas.openxmlformats.org/officeDocument/2006/relationships/oleObject" Target="../embeddings/Microsoft_Office_Word_97_-_2003___29.doc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Microsoft_Office_Word_97_-_2003___34.doc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Microsoft_Office_Word_97_-_2003___36.doc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oleObject" Target="../embeddings/Microsoft_Office_Word_97_-_2003___38.doc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Microsoft_Office_Word_97_-_2003___41.doc"/><Relationship Id="rId5" Type="http://schemas.openxmlformats.org/officeDocument/2006/relationships/oleObject" Target="../embeddings/Microsoft_Office_Word_97_-_2003___40.doc"/><Relationship Id="rId4" Type="http://schemas.openxmlformats.org/officeDocument/2006/relationships/image" Target="../media/image9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e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2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3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103.png"/><Relationship Id="rId4" Type="http://schemas.openxmlformats.org/officeDocument/2006/relationships/oleObject" Target="../embeddings/Microsoft_Office_Word_97_-_2003___44.doc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5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4" Type="http://schemas.openxmlformats.org/officeDocument/2006/relationships/oleObject" Target="../embeddings/Microsoft_Office_Word_97_-_2003___46.doc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7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4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oleObject" Target="../embeddings/Microsoft_Office_Word_97_-_2003___49.doc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11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4" Type="http://schemas.openxmlformats.org/officeDocument/2006/relationships/package" Target="../embeddings/Microsoft_Office_Word___16.docx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_-_2003___55.doc"/><Relationship Id="rId3" Type="http://schemas.openxmlformats.org/officeDocument/2006/relationships/image" Target="../media/image119.png"/><Relationship Id="rId7" Type="http://schemas.openxmlformats.org/officeDocument/2006/relationships/oleObject" Target="../embeddings/Microsoft_Office_Word_97_-_2003___5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Microsoft_Office_Word_97_-_2003___53.doc"/><Relationship Id="rId5" Type="http://schemas.openxmlformats.org/officeDocument/2006/relationships/image" Target="../media/image120.png"/><Relationship Id="rId4" Type="http://schemas.openxmlformats.org/officeDocument/2006/relationships/oleObject" Target="../embeddings/Microsoft_Office_Word_97_-_2003___52.doc"/><Relationship Id="rId9" Type="http://schemas.openxmlformats.org/officeDocument/2006/relationships/oleObject" Target="../embeddings/Microsoft_Office_Word_97_-_2003___56.doc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Word_97_-_2003___62.doc"/><Relationship Id="rId3" Type="http://schemas.openxmlformats.org/officeDocument/2006/relationships/oleObject" Target="../embeddings/Microsoft_Office_Word_97_-_2003___57.doc"/><Relationship Id="rId7" Type="http://schemas.openxmlformats.org/officeDocument/2006/relationships/oleObject" Target="../embeddings/Microsoft_Office_Word_97_-_2003___6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Microsoft_Office_Word_97_-_2003___60.doc"/><Relationship Id="rId5" Type="http://schemas.openxmlformats.org/officeDocument/2006/relationships/oleObject" Target="../embeddings/Microsoft_Office_Word_97_-_2003___59.doc"/><Relationship Id="rId4" Type="http://schemas.openxmlformats.org/officeDocument/2006/relationships/oleObject" Target="../embeddings/Microsoft_Office_Word_97_-_2003___58.doc"/><Relationship Id="rId9" Type="http://schemas.openxmlformats.org/officeDocument/2006/relationships/oleObject" Target="../embeddings/Microsoft_Office_Word_97_-_2003___63.doc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package" Target="../embeddings/Microsoft_Office_Word___20.docx"/><Relationship Id="rId5" Type="http://schemas.openxmlformats.org/officeDocument/2006/relationships/package" Target="../embeddings/Microsoft_Office_Word___19.docx"/><Relationship Id="rId4" Type="http://schemas.openxmlformats.org/officeDocument/2006/relationships/package" Target="../embeddings/Microsoft_Office_Word___18.docx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6" Type="http://schemas.openxmlformats.org/officeDocument/2006/relationships/package" Target="../embeddings/Microsoft_Office_Word___24.docx"/><Relationship Id="rId5" Type="http://schemas.openxmlformats.org/officeDocument/2006/relationships/package" Target="../embeddings/Microsoft_Office_Word___23.docx"/><Relationship Id="rId4" Type="http://schemas.openxmlformats.org/officeDocument/2006/relationships/package" Target="../embeddings/Microsoft_Office_Word___22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5" Type="http://schemas.openxmlformats.org/officeDocument/2006/relationships/package" Target="../embeddings/Microsoft_Office_Word___26.docx"/><Relationship Id="rId4" Type="http://schemas.openxmlformats.org/officeDocument/2006/relationships/image" Target="../media/image13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4" Type="http://schemas.openxmlformats.org/officeDocument/2006/relationships/package" Target="../embeddings/Microsoft_Office_Word___29.docx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4" Type="http://schemas.openxmlformats.org/officeDocument/2006/relationships/oleObject" Target="../embeddings/Microsoft_Office_Word_97_-_2003___65.doc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Relationship Id="rId5" Type="http://schemas.openxmlformats.org/officeDocument/2006/relationships/package" Target="../embeddings/Microsoft_Office_Word___33.docx"/><Relationship Id="rId4" Type="http://schemas.openxmlformats.org/officeDocument/2006/relationships/package" Target="../embeddings/Microsoft_Office_Word___32.docx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Relationship Id="rId4" Type="http://schemas.openxmlformats.org/officeDocument/2006/relationships/package" Target="../embeddings/Microsoft_Office_Word___35.docx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Relationship Id="rId5" Type="http://schemas.openxmlformats.org/officeDocument/2006/relationships/package" Target="../embeddings/Microsoft_Office_Word___38.docx"/><Relationship Id="rId4" Type="http://schemas.openxmlformats.org/officeDocument/2006/relationships/package" Target="../embeddings/Microsoft_Office_Word___37.docx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Relationship Id="rId4" Type="http://schemas.openxmlformats.org/officeDocument/2006/relationships/package" Target="../embeddings/Microsoft_Office_Word___40.docx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Word_97_-_2003___8.doc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6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0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1.vml"/><Relationship Id="rId4" Type="http://schemas.openxmlformats.org/officeDocument/2006/relationships/oleObject" Target="../embeddings/Microsoft_Office_Word_97_-_2003___69.doc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oleObject" Target="../embeddings/Microsoft_Office_Word_97_-_2003___70.doc"/><Relationship Id="rId7" Type="http://schemas.openxmlformats.org/officeDocument/2006/relationships/image" Target="../media/image16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Microsoft_Office_Word_97_-_2003___72.doc"/><Relationship Id="rId4" Type="http://schemas.openxmlformats.org/officeDocument/2006/relationships/oleObject" Target="../embeddings/Microsoft_Office_Word_97_-_2003___71.doc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4.vml"/><Relationship Id="rId5" Type="http://schemas.openxmlformats.org/officeDocument/2006/relationships/oleObject" Target="../embeddings/Microsoft_Office_Word_97_-_2003___75.doc"/><Relationship Id="rId4" Type="http://schemas.openxmlformats.org/officeDocument/2006/relationships/oleObject" Target="../embeddings/Microsoft_Office_Word_97_-_2003___74.doc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5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7.doc"/><Relationship Id="rId7" Type="http://schemas.openxmlformats.org/officeDocument/2006/relationships/oleObject" Target="../embeddings/Microsoft_Office_Word_97_-_2003___7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6.vml"/><Relationship Id="rId6" Type="http://schemas.openxmlformats.org/officeDocument/2006/relationships/package" Target="../embeddings/Microsoft_Office_Word___43.docx"/><Relationship Id="rId5" Type="http://schemas.openxmlformats.org/officeDocument/2006/relationships/package" Target="../embeddings/Microsoft_Office_Word___42.docx"/><Relationship Id="rId4" Type="http://schemas.openxmlformats.org/officeDocument/2006/relationships/oleObject" Target="../embeddings/oleObject6.bin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oleObject" Target="../embeddings/Microsoft_Office_Word_97_-_2003___79.doc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7.vml"/><Relationship Id="rId6" Type="http://schemas.openxmlformats.org/officeDocument/2006/relationships/oleObject" Target="../embeddings/oleObject8.bin"/><Relationship Id="rId5" Type="http://schemas.openxmlformats.org/officeDocument/2006/relationships/package" Target="../embeddings/Microsoft_Office_Word___44.docx"/><Relationship Id="rId4" Type="http://schemas.openxmlformats.org/officeDocument/2006/relationships/oleObject" Target="../embeddings/oleObject7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80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8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Relationship Id="rId4" Type="http://schemas.openxmlformats.org/officeDocument/2006/relationships/package" Target="../embeddings/Microsoft_Office_Word___46.docx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Relationship Id="rId4" Type="http://schemas.openxmlformats.org/officeDocument/2006/relationships/package" Target="../embeddings/Microsoft_Office_Word___48.docx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Relationship Id="rId4" Type="http://schemas.openxmlformats.org/officeDocument/2006/relationships/package" Target="../embeddings/Microsoft_Office_Word___50.docx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Relationship Id="rId4" Type="http://schemas.openxmlformats.org/officeDocument/2006/relationships/package" Target="../embeddings/Microsoft_Office_Word___52.docx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Relationship Id="rId4" Type="http://schemas.openxmlformats.org/officeDocument/2006/relationships/package" Target="../embeddings/Microsoft_Office_Word___54.docx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Relationship Id="rId4" Type="http://schemas.openxmlformats.org/officeDocument/2006/relationships/package" Target="../embeddings/Microsoft_Office_Word___56.docx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Relationship Id="rId4" Type="http://schemas.openxmlformats.org/officeDocument/2006/relationships/package" Target="../embeddings/Microsoft_Office_Word___58.docx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Relationship Id="rId5" Type="http://schemas.openxmlformats.org/officeDocument/2006/relationships/package" Target="../embeddings/Microsoft_Office_Word___60.docx"/><Relationship Id="rId4" Type="http://schemas.openxmlformats.org/officeDocument/2006/relationships/image" Target="../media/image192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Relationship Id="rId5" Type="http://schemas.openxmlformats.org/officeDocument/2006/relationships/package" Target="../embeddings/Microsoft_Office_Word___63.docx"/><Relationship Id="rId4" Type="http://schemas.openxmlformats.org/officeDocument/2006/relationships/package" Target="../embeddings/Microsoft_Office_Word___62.docx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192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198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Relationship Id="rId5" Type="http://schemas.openxmlformats.org/officeDocument/2006/relationships/image" Target="../media/image202.emf"/><Relationship Id="rId4" Type="http://schemas.openxmlformats.org/officeDocument/2006/relationships/package" Target="../embeddings/Microsoft_Office_Word___68.docx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Relationship Id="rId5" Type="http://schemas.openxmlformats.org/officeDocument/2006/relationships/package" Target="../embeddings/Microsoft_Office_Word___71.docx"/><Relationship Id="rId4" Type="http://schemas.openxmlformats.org/officeDocument/2006/relationships/package" Target="../embeddings/Microsoft_Office_Word___70.docx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10"/>
          <p:cNvSpPr>
            <a:spLocks noChangeArrowheads="1"/>
          </p:cNvSpPr>
          <p:nvPr/>
        </p:nvSpPr>
        <p:spPr bwMode="auto">
          <a:xfrm>
            <a:off x="357158" y="339725"/>
            <a:ext cx="8424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三</a:t>
            </a:r>
            <a:r>
              <a:rPr lang="zh-CN" altLang="en-US" sz="3600" b="1" i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、查</a:t>
            </a:r>
            <a:r>
              <a:rPr lang="zh-CN" altLang="en-US" sz="3600" b="1" i="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漏补缺</a:t>
            </a:r>
            <a:r>
              <a:rPr lang="zh-CN" altLang="en-US" sz="3600" b="1" i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，夯实基础，提升能力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36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93931" name="Text Box 11"/>
          <p:cNvSpPr txBox="1">
            <a:spLocks noChangeArrowheads="1"/>
          </p:cNvSpPr>
          <p:nvPr/>
        </p:nvSpPr>
        <p:spPr bwMode="auto">
          <a:xfrm>
            <a:off x="900113" y="1889125"/>
            <a:ext cx="1006475" cy="3644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marL="495300" indent="-495300" fontAlgn="b">
              <a:spcBef>
                <a:spcPct val="50000"/>
              </a:spcBef>
            </a:pPr>
            <a:r>
              <a:rPr lang="zh-CN" altLang="en-US" sz="5400" i="0">
                <a:solidFill>
                  <a:srgbClr val="0000FF"/>
                </a:solidFill>
                <a:ea typeface="华文新魏" pitchFamily="2" charset="-122"/>
              </a:rPr>
              <a:t>漏什么？</a:t>
            </a:r>
          </a:p>
        </p:txBody>
      </p:sp>
      <p:pic>
        <p:nvPicPr>
          <p:cNvPr id="593932" name="Picture 24" descr="未标题-1 副本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1773238"/>
            <a:ext cx="424815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33" name="Text Box 13"/>
          <p:cNvSpPr txBox="1">
            <a:spLocks noChangeArrowheads="1"/>
          </p:cNvSpPr>
          <p:nvPr/>
        </p:nvSpPr>
        <p:spPr bwMode="auto">
          <a:xfrm>
            <a:off x="7526338" y="1917700"/>
            <a:ext cx="1006475" cy="4032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marL="495300" indent="-495300" fontAlgn="b">
              <a:spcBef>
                <a:spcPct val="50000"/>
              </a:spcBef>
            </a:pPr>
            <a:r>
              <a:rPr lang="zh-CN" altLang="en-US" sz="5400" i="0">
                <a:solidFill>
                  <a:srgbClr val="0000FF"/>
                </a:solidFill>
                <a:ea typeface="华文新魏" pitchFamily="2" charset="-122"/>
              </a:rPr>
              <a:t>缺什么？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93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93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93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93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5939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59393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393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93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3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593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93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31" grpId="0"/>
      <p:bldP spid="5939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Text Box 2"/>
          <p:cNvSpPr txBox="1">
            <a:spLocks noChangeArrowheads="1"/>
          </p:cNvSpPr>
          <p:nvPr/>
        </p:nvSpPr>
        <p:spPr bwMode="auto">
          <a:xfrm>
            <a:off x="684213" y="549275"/>
            <a:ext cx="52562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D60093"/>
                </a:solidFill>
                <a:latin typeface="Arial" charset="0"/>
              </a:rPr>
              <a:t>3</a:t>
            </a:r>
            <a:r>
              <a:rPr lang="en-US" altLang="zh-CN" sz="2800" b="1" i="0" dirty="0" smtClean="0">
                <a:solidFill>
                  <a:srgbClr val="D60093"/>
                </a:solidFill>
                <a:latin typeface="Arial" charset="0"/>
              </a:rPr>
              <a:t>. </a:t>
            </a:r>
            <a:r>
              <a:rPr lang="zh-CN" altLang="en-US" sz="2800" b="1" i="0" dirty="0" smtClean="0">
                <a:solidFill>
                  <a:srgbClr val="D60093"/>
                </a:solidFill>
                <a:latin typeface="Arial" charset="0"/>
              </a:rPr>
              <a:t>避免考试中的“马虎”</a:t>
            </a:r>
            <a:endParaRPr lang="zh-CN" altLang="en-US" sz="2800" b="1" i="0" dirty="0">
              <a:solidFill>
                <a:srgbClr val="D60093"/>
              </a:solidFill>
              <a:latin typeface="Arial" charset="0"/>
            </a:endParaRPr>
          </a:p>
        </p:txBody>
      </p:sp>
      <p:sp>
        <p:nvSpPr>
          <p:cNvPr id="600067" name="Text Box 3"/>
          <p:cNvSpPr txBox="1">
            <a:spLocks noChangeArrowheads="1"/>
          </p:cNvSpPr>
          <p:nvPr/>
        </p:nvSpPr>
        <p:spPr bwMode="auto">
          <a:xfrm>
            <a:off x="714348" y="1571612"/>
            <a:ext cx="6408737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0" dirty="0">
                <a:solidFill>
                  <a:srgbClr val="3333FF"/>
                </a:solidFill>
                <a:latin typeface="黑体" pitchFamily="2" charset="-122"/>
              </a:rPr>
              <a:t>NBA</a:t>
            </a:r>
            <a:r>
              <a:rPr lang="zh-CN" altLang="en-US" sz="2800" b="1" i="0" dirty="0">
                <a:solidFill>
                  <a:srgbClr val="3333FF"/>
                </a:solidFill>
                <a:latin typeface="黑体" pitchFamily="2" charset="-122"/>
              </a:rPr>
              <a:t>球员的计时投篮比赛</a:t>
            </a:r>
          </a:p>
          <a:p>
            <a:pPr>
              <a:spcBef>
                <a:spcPct val="50000"/>
              </a:spcBef>
            </a:pPr>
            <a:endParaRPr lang="zh-CN" altLang="en-US" sz="1000" i="0" dirty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i="0" dirty="0">
                <a:solidFill>
                  <a:srgbClr val="3333FF"/>
                </a:solidFill>
                <a:latin typeface="Arial" charset="0"/>
              </a:rPr>
              <a:t>计算的准确与专一心态的平衡</a:t>
            </a:r>
          </a:p>
          <a:p>
            <a:pPr>
              <a:spcBef>
                <a:spcPct val="50000"/>
              </a:spcBef>
            </a:pPr>
            <a:endParaRPr lang="zh-CN" altLang="en-US" sz="1000" i="0" dirty="0">
              <a:solidFill>
                <a:srgbClr val="3333FF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i="0" dirty="0">
                <a:solidFill>
                  <a:srgbClr val="3333FF"/>
                </a:solidFill>
                <a:latin typeface="Arial" charset="0"/>
              </a:rPr>
              <a:t>计算的准确与速度把握的平衡</a:t>
            </a:r>
          </a:p>
        </p:txBody>
      </p:sp>
      <p:pic>
        <p:nvPicPr>
          <p:cNvPr id="6000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7118" y="828675"/>
            <a:ext cx="2951162" cy="411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71472" y="4429132"/>
            <a:ext cx="62151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0" dirty="0">
                <a:solidFill>
                  <a:srgbClr val="FF0000"/>
                </a:solidFill>
                <a:latin typeface="Arial" charset="0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charset="0"/>
              </a:rPr>
              <a:t>不“马虎”也是一种能力！</a:t>
            </a:r>
            <a:endParaRPr lang="zh-CN" altLang="en-US" sz="3200" b="1" i="0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00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00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1000"/>
                                        <p:tgtEl>
                                          <p:spTgt spid="600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1000"/>
                                        <p:tgtEl>
                                          <p:spTgt spid="600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4"/>
          <p:cNvGraphicFramePr>
            <a:graphicFrameLocks noChangeAspect="1"/>
          </p:cNvGraphicFramePr>
          <p:nvPr/>
        </p:nvGraphicFramePr>
        <p:xfrm>
          <a:off x="687388" y="1117584"/>
          <a:ext cx="7988300" cy="2190750"/>
        </p:xfrm>
        <a:graphic>
          <a:graphicData uri="http://schemas.openxmlformats.org/presentationml/2006/ole">
            <p:oleObj spid="_x0000_s272386" name="文档" r:id="rId3" imgW="3984857" imgH="1094276" progId="Word.Document.8">
              <p:embed/>
            </p:oleObj>
          </a:graphicData>
        </a:graphic>
      </p:graphicFrame>
      <p:sp>
        <p:nvSpPr>
          <p:cNvPr id="116740" name="Rectangle 6"/>
          <p:cNvSpPr>
            <a:spLocks noChangeArrowheads="1"/>
          </p:cNvSpPr>
          <p:nvPr/>
        </p:nvSpPr>
        <p:spPr bwMode="auto">
          <a:xfrm>
            <a:off x="395288" y="1071546"/>
            <a:ext cx="8353425" cy="23034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sp>
        <p:nvSpPr>
          <p:cNvPr id="591879" name="Text Box 7"/>
          <p:cNvSpPr txBox="1">
            <a:spLocks noChangeArrowheads="1"/>
          </p:cNvSpPr>
          <p:nvPr/>
        </p:nvSpPr>
        <p:spPr bwMode="auto">
          <a:xfrm>
            <a:off x="755650" y="3595671"/>
            <a:ext cx="72723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3399"/>
                </a:solidFill>
                <a:latin typeface="Arial" charset="0"/>
              </a:rPr>
              <a:t>（</a:t>
            </a:r>
            <a:r>
              <a:rPr lang="en-US" altLang="zh-CN" sz="2400" b="1" i="0" dirty="0">
                <a:solidFill>
                  <a:srgbClr val="FF3399"/>
                </a:solidFill>
                <a:latin typeface="Arial" charset="0"/>
              </a:rPr>
              <a:t>B</a:t>
            </a:r>
            <a:r>
              <a:rPr lang="zh-CN" altLang="en-US" sz="2400" b="1" i="0" dirty="0">
                <a:solidFill>
                  <a:srgbClr val="FF3399"/>
                </a:solidFill>
                <a:latin typeface="Arial" charset="0"/>
              </a:rPr>
              <a:t>）（</a:t>
            </a:r>
            <a:r>
              <a:rPr lang="en-US" altLang="zh-CN" sz="2400" b="1" i="0" dirty="0">
                <a:solidFill>
                  <a:srgbClr val="FF3399"/>
                </a:solidFill>
                <a:latin typeface="Arial" charset="0"/>
              </a:rPr>
              <a:t>C</a:t>
            </a:r>
            <a:r>
              <a:rPr lang="zh-CN" altLang="en-US" sz="2400" b="1" i="0" dirty="0">
                <a:solidFill>
                  <a:srgbClr val="FF3399"/>
                </a:solidFill>
                <a:latin typeface="Arial" charset="0"/>
              </a:rPr>
              <a:t>）选项的函数图象都过点</a:t>
            </a:r>
            <a:r>
              <a:rPr lang="en-US" altLang="zh-CN" sz="2400" b="1" i="0" dirty="0">
                <a:solidFill>
                  <a:srgbClr val="FF3399"/>
                </a:solidFill>
                <a:latin typeface="Arial" charset="0"/>
              </a:rPr>
              <a:t>(2,4);</a:t>
            </a:r>
          </a:p>
          <a:p>
            <a:pPr>
              <a:spcBef>
                <a:spcPct val="50000"/>
              </a:spcBef>
            </a:pPr>
            <a:r>
              <a:rPr lang="en-US" altLang="zh-CN" sz="2400" b="1" i="0" dirty="0">
                <a:solidFill>
                  <a:srgbClr val="FF3399"/>
                </a:solidFill>
                <a:latin typeface="Arial" charset="0"/>
              </a:rPr>
              <a:t>  </a:t>
            </a:r>
            <a:r>
              <a:rPr lang="zh-CN" altLang="en-US" sz="2400" b="1" i="0" dirty="0">
                <a:solidFill>
                  <a:srgbClr val="FF3399"/>
                </a:solidFill>
                <a:latin typeface="Arial" charset="0"/>
              </a:rPr>
              <a:t>选</a:t>
            </a:r>
            <a:r>
              <a:rPr lang="en-US" altLang="zh-CN" sz="2400" b="1" i="0" dirty="0">
                <a:solidFill>
                  <a:srgbClr val="FF3399"/>
                </a:solidFill>
                <a:latin typeface="Arial" charset="0"/>
              </a:rPr>
              <a:t>C</a:t>
            </a:r>
            <a:r>
              <a:rPr lang="zh-CN" altLang="en-US" sz="2400" b="1" i="0" dirty="0">
                <a:solidFill>
                  <a:srgbClr val="FF3399"/>
                </a:solidFill>
                <a:latin typeface="Arial" charset="0"/>
              </a:rPr>
              <a:t>对幂函数</a:t>
            </a:r>
            <a:r>
              <a:rPr lang="zh-CN" altLang="en-US" sz="2400" b="1" i="0" dirty="0">
                <a:solidFill>
                  <a:srgbClr val="FF3399"/>
                </a:solidFill>
                <a:latin typeface="Arial" charset="0"/>
                <a:ea typeface="宋体" pitchFamily="2" charset="-122"/>
              </a:rPr>
              <a:t> </a:t>
            </a:r>
            <a:r>
              <a:rPr lang="en-US" altLang="zh-CN" sz="2400" b="1" dirty="0">
                <a:solidFill>
                  <a:srgbClr val="FF3399"/>
                </a:solidFill>
                <a:ea typeface="宋体" pitchFamily="2" charset="-122"/>
              </a:rPr>
              <a:t>x</a:t>
            </a:r>
            <a:r>
              <a:rPr lang="en-US" altLang="zh-CN" sz="2400" b="1" i="0" baseline="30000" dirty="0">
                <a:solidFill>
                  <a:srgbClr val="FF3399"/>
                </a:solidFill>
                <a:latin typeface="Arial" charset="0"/>
                <a:ea typeface="宋体" pitchFamily="2" charset="-122"/>
              </a:rPr>
              <a:t>2 </a:t>
            </a:r>
            <a:r>
              <a:rPr lang="zh-CN" altLang="en-US" sz="2400" b="1" i="0" dirty="0">
                <a:solidFill>
                  <a:srgbClr val="FF3399"/>
                </a:solidFill>
                <a:latin typeface="Arial" charset="0"/>
              </a:rPr>
              <a:t>与指数函数</a:t>
            </a:r>
            <a:r>
              <a:rPr lang="zh-CN" altLang="en-US" sz="2400" b="1" i="0" dirty="0">
                <a:solidFill>
                  <a:srgbClr val="FF3399"/>
                </a:solidFill>
                <a:latin typeface="Arial" charset="0"/>
                <a:ea typeface="宋体" pitchFamily="2" charset="-122"/>
              </a:rPr>
              <a:t> </a:t>
            </a:r>
            <a:r>
              <a:rPr lang="en-US" altLang="zh-CN" sz="2400" b="1" i="0" dirty="0">
                <a:solidFill>
                  <a:srgbClr val="FF3399"/>
                </a:solidFill>
                <a:latin typeface="Arial" charset="0"/>
                <a:ea typeface="宋体" pitchFamily="2" charset="-122"/>
              </a:rPr>
              <a:t>2</a:t>
            </a:r>
            <a:r>
              <a:rPr lang="en-US" altLang="zh-CN" sz="2400" b="1" baseline="30000" dirty="0">
                <a:solidFill>
                  <a:srgbClr val="FF3399"/>
                </a:solidFill>
                <a:ea typeface="宋体" pitchFamily="2" charset="-122"/>
              </a:rPr>
              <a:t>x </a:t>
            </a:r>
            <a:r>
              <a:rPr lang="zh-CN" altLang="en-US" sz="2400" b="1" i="0" dirty="0">
                <a:solidFill>
                  <a:srgbClr val="FF3399"/>
                </a:solidFill>
                <a:latin typeface="Arial" charset="0"/>
              </a:rPr>
              <a:t>的区分不清</a:t>
            </a:r>
          </a:p>
        </p:txBody>
      </p:sp>
      <p:sp>
        <p:nvSpPr>
          <p:cNvPr id="591880" name="Text Box 8"/>
          <p:cNvSpPr txBox="1">
            <a:spLocks noChangeArrowheads="1"/>
          </p:cNvSpPr>
          <p:nvPr/>
        </p:nvSpPr>
        <p:spPr bwMode="auto">
          <a:xfrm>
            <a:off x="428596" y="5143512"/>
            <a:ext cx="59293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0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</a:t>
            </a:r>
            <a:r>
              <a:rPr lang="en-US" altLang="zh-CN" sz="3600" i="0" dirty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0.54   </a:t>
            </a:r>
            <a:r>
              <a:rPr lang="en-US" altLang="zh-CN" sz="3600" i="0" dirty="0" smtClean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 </a:t>
            </a:r>
            <a:r>
              <a:rPr lang="en-US" altLang="zh-CN" sz="3600" i="0" dirty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54%</a:t>
            </a:r>
            <a:r>
              <a:rPr lang="zh-CN" altLang="en-US" sz="3600" i="0" dirty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选</a:t>
            </a:r>
            <a:r>
              <a:rPr lang="en-US" altLang="zh-CN" sz="3600" i="0" dirty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B</a:t>
            </a:r>
            <a:r>
              <a:rPr lang="zh-CN" altLang="en-US" sz="3600" i="0" dirty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，</a:t>
            </a:r>
            <a:r>
              <a:rPr lang="en-US" altLang="zh-CN" sz="3600" i="0" dirty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43%</a:t>
            </a:r>
            <a:r>
              <a:rPr lang="zh-CN" altLang="en-US" sz="3600" i="0" dirty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选</a:t>
            </a:r>
            <a:r>
              <a:rPr lang="en-US" altLang="zh-CN" sz="3600" i="0" dirty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C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85720" y="214290"/>
            <a:ext cx="78184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 dirty="0">
                <a:solidFill>
                  <a:schemeClr val="tx1"/>
                </a:solidFill>
                <a:latin typeface="Arial" charset="0"/>
              </a:rPr>
              <a:t>（二</a:t>
            </a:r>
            <a:r>
              <a:rPr lang="zh-CN" altLang="en-US" sz="3600" b="1" i="0" dirty="0" smtClean="0">
                <a:solidFill>
                  <a:schemeClr val="tx1"/>
                </a:solidFill>
                <a:latin typeface="Arial" charset="0"/>
              </a:rPr>
              <a:t>）</a:t>
            </a:r>
            <a:r>
              <a:rPr lang="zh-CN" altLang="en-US" sz="3600" b="1" dirty="0" smtClean="0">
                <a:latin typeface="Arial" charset="0"/>
              </a:rPr>
              <a:t>基本</a:t>
            </a:r>
            <a:r>
              <a:rPr lang="zh-CN" altLang="en-US" sz="3600" b="1" i="0" dirty="0" smtClean="0">
                <a:solidFill>
                  <a:schemeClr val="tx1"/>
                </a:solidFill>
                <a:latin typeface="Arial" charset="0"/>
              </a:rPr>
              <a:t>题也重视习惯和思想方法</a:t>
            </a:r>
            <a:endParaRPr lang="zh-CN" altLang="en-US" sz="3600" b="1" i="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2264" y="5143512"/>
            <a:ext cx="2285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概念不清！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1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1879" grpId="0"/>
      <p:bldP spid="591880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495301" y="642918"/>
          <a:ext cx="8194675" cy="4030663"/>
        </p:xfrm>
        <a:graphic>
          <a:graphicData uri="http://schemas.openxmlformats.org/presentationml/2006/ole">
            <p:oleObj spid="_x0000_s273410" name="文档" r:id="rId3" imgW="4310008" imgH="212335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57158" y="571480"/>
            <a:ext cx="8501122" cy="4357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362" name="Picture 2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>
            <a:lum bright="6000"/>
          </a:blip>
          <a:srcRect/>
          <a:stretch>
            <a:fillRect/>
          </a:stretch>
        </p:blipFill>
        <p:spPr bwMode="auto">
          <a:xfrm>
            <a:off x="6091672" y="2500306"/>
            <a:ext cx="226654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8596" y="4903889"/>
            <a:ext cx="6286544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看图可知：</a:t>
            </a:r>
            <a:r>
              <a:rPr lang="en-US" altLang="zh-CN" sz="2800" dirty="0" smtClean="0"/>
              <a:t>A</a:t>
            </a:r>
            <a:r>
              <a:rPr lang="zh-CN" altLang="en-US" sz="2800" dirty="0" smtClean="0"/>
              <a:t>，</a:t>
            </a:r>
            <a:r>
              <a:rPr lang="en-US" altLang="zh-CN" sz="2800" dirty="0" smtClean="0"/>
              <a:t>B</a:t>
            </a:r>
            <a:r>
              <a:rPr lang="zh-CN" altLang="en-US" sz="2800" dirty="0" smtClean="0"/>
              <a:t>，</a:t>
            </a:r>
            <a:r>
              <a:rPr lang="en-US" altLang="zh-CN" sz="2800" dirty="0" smtClean="0"/>
              <a:t>C</a:t>
            </a:r>
            <a:r>
              <a:rPr lang="zh-CN" altLang="en-US" sz="2800" dirty="0" smtClean="0"/>
              <a:t>正确，</a:t>
            </a:r>
            <a:r>
              <a:rPr lang="en-US" altLang="zh-CN" sz="2800" dirty="0" smtClean="0"/>
              <a:t>D</a:t>
            </a:r>
            <a:r>
              <a:rPr lang="zh-CN" altLang="en-US" sz="2800" dirty="0" smtClean="0"/>
              <a:t>不正确</a:t>
            </a:r>
            <a:r>
              <a:rPr lang="en-US" altLang="zh-CN" sz="28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故选</a:t>
            </a:r>
            <a:r>
              <a:rPr lang="en-US" altLang="zh-CN" sz="2800" dirty="0" smtClean="0"/>
              <a:t>D.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215074" y="5352178"/>
            <a:ext cx="27860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读懂各个量在图中的意义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525463" y="287338"/>
          <a:ext cx="7546999" cy="3815118"/>
        </p:xfrm>
        <a:graphic>
          <a:graphicData uri="http://schemas.openxmlformats.org/presentationml/2006/ole">
            <p:oleObj spid="_x0000_s274434" name="文档" r:id="rId3" imgW="3822902" imgH="1943350" progId="Word.Document.12">
              <p:embed/>
            </p:oleObj>
          </a:graphicData>
        </a:graphic>
      </p:graphicFrame>
      <p:pic>
        <p:nvPicPr>
          <p:cNvPr id="19459" name="Picture 3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>
            <a:lum bright="6000"/>
          </a:blip>
          <a:srcRect/>
          <a:stretch>
            <a:fillRect/>
          </a:stretch>
        </p:blipFill>
        <p:spPr bwMode="auto">
          <a:xfrm>
            <a:off x="5143504" y="1357298"/>
            <a:ext cx="2746384" cy="274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85720" y="71438"/>
            <a:ext cx="8215370" cy="400050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285719" y="4214818"/>
          <a:ext cx="7986079" cy="2282848"/>
        </p:xfrm>
        <a:graphic>
          <a:graphicData uri="http://schemas.openxmlformats.org/presentationml/2006/ole">
            <p:oleObj spid="_x0000_s274435" name="文档" r:id="rId5" imgW="3836192" imgH="1093359" progId="Word.Document.12">
              <p:embed/>
            </p:oleObj>
          </a:graphicData>
        </a:graphic>
      </p:graphicFrame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74766" y="4734232"/>
            <a:ext cx="2432260" cy="184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78134" y="4714884"/>
            <a:ext cx="2451584" cy="1862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357422" y="6000768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利用正投影的意识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500034" y="428604"/>
          <a:ext cx="8009169" cy="2427289"/>
        </p:xfrm>
        <a:graphic>
          <a:graphicData uri="http://schemas.openxmlformats.org/presentationml/2006/ole">
            <p:oleObj spid="_x0000_s275458" name="文档" r:id="rId3" imgW="4287842" imgH="136984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85720" y="142876"/>
            <a:ext cx="8501122" cy="27146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67428" y="3071810"/>
          <a:ext cx="8576538" cy="3071834"/>
        </p:xfrm>
        <a:graphic>
          <a:graphicData uri="http://schemas.openxmlformats.org/presentationml/2006/ole">
            <p:oleObj spid="_x0000_s275459" name="文档" r:id="rId4" imgW="4543366" imgH="1632659" progId="Word.Document.12">
              <p:embed/>
            </p:oleObj>
          </a:graphicData>
        </a:graphic>
      </p:graphicFrame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4857760"/>
            <a:ext cx="2033590" cy="1710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00958" y="4786322"/>
            <a:ext cx="1425578" cy="177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643042" y="5643578"/>
            <a:ext cx="37862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从不同角度想象两个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几何体的位置关系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2" name="Object 4"/>
          <p:cNvGraphicFramePr>
            <a:graphicFrameLocks noChangeAspect="1"/>
          </p:cNvGraphicFramePr>
          <p:nvPr/>
        </p:nvGraphicFramePr>
        <p:xfrm>
          <a:off x="-32" y="2643182"/>
          <a:ext cx="8574676" cy="4071966"/>
        </p:xfrm>
        <a:graphic>
          <a:graphicData uri="http://schemas.openxmlformats.org/presentationml/2006/ole">
            <p:oleObj spid="_x0000_s280579" name="文档" r:id="rId3" imgW="4739652" imgH="2261601" progId="Word.Document.12">
              <p:embed/>
            </p:oleObj>
          </a:graphicData>
        </a:graphic>
      </p:graphicFrame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23863" y="285728"/>
          <a:ext cx="8077228" cy="2295438"/>
        </p:xfrm>
        <a:graphic>
          <a:graphicData uri="http://schemas.openxmlformats.org/presentationml/2006/ole">
            <p:oleObj spid="_x0000_s280578" name="文档" r:id="rId4" imgW="4219294" imgH="119740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85720" y="142876"/>
            <a:ext cx="8358246" cy="228599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16026" y="4143380"/>
            <a:ext cx="2456568" cy="2281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572132" y="2445918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把握变与不变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72414" y="214290"/>
          <a:ext cx="8000048" cy="3000396"/>
        </p:xfrm>
        <a:graphic>
          <a:graphicData uri="http://schemas.openxmlformats.org/presentationml/2006/ole">
            <p:oleObj spid="_x0000_s276482" name="文档" r:id="rId3" imgW="4191971" imgH="1583337" progId="Word.Document.12">
              <p:embed/>
            </p:oleObj>
          </a:graphicData>
        </a:graphic>
      </p:graphicFrame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423240"/>
            <a:ext cx="2428892" cy="2148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57158" y="142876"/>
            <a:ext cx="8501122" cy="3429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662235"/>
            <a:ext cx="283422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2977069" y="4244810"/>
          <a:ext cx="857256" cy="679335"/>
        </p:xfrm>
        <a:graphic>
          <a:graphicData uri="http://schemas.openxmlformats.org/presentationml/2006/ole">
            <p:oleObj spid="_x0000_s276483" name="Equation" r:id="rId6" imgW="190417" imgH="152334" progId="Equation.DSMT4">
              <p:embed/>
            </p:oleObj>
          </a:graphicData>
        </a:graphic>
      </p:graphicFrame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91051" y="3643314"/>
            <a:ext cx="2786480" cy="1807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786578" y="4000504"/>
            <a:ext cx="20002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读懂底面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读懂几何体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读懂问题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7557648" y="4483520"/>
            <a:ext cx="428628" cy="4069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7572396" y="5357826"/>
            <a:ext cx="428628" cy="4069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1007" y="1785926"/>
            <a:ext cx="2901587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355600" y="287338"/>
          <a:ext cx="7500938" cy="4708525"/>
        </p:xfrm>
        <a:graphic>
          <a:graphicData uri="http://schemas.openxmlformats.org/presentationml/2006/ole">
            <p:oleObj spid="_x0000_s277506" name="文档" r:id="rId4" imgW="4190198" imgH="2630254" progId="Word.Document.12">
              <p:embed/>
            </p:oleObj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500034" y="1569310"/>
            <a:ext cx="7000924" cy="23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355600" y="355600"/>
          <a:ext cx="8499093" cy="6359548"/>
        </p:xfrm>
        <a:graphic>
          <a:graphicData uri="http://schemas.openxmlformats.org/presentationml/2006/ole">
            <p:oleObj spid="_x0000_s278530" name="文档" r:id="rId3" imgW="5418658" imgH="4068866" progId="Word.Document.12">
              <p:embed/>
            </p:oleObj>
          </a:graphicData>
        </a:graphic>
      </p:graphicFrame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2928934"/>
            <a:ext cx="301552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714876" y="6000768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把握几何体，才可建系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785918" y="714356"/>
            <a:ext cx="521497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000372"/>
            <a:ext cx="328947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285720" y="285728"/>
          <a:ext cx="7143800" cy="6324460"/>
        </p:xfrm>
        <a:graphic>
          <a:graphicData uri="http://schemas.openxmlformats.org/presentationml/2006/ole">
            <p:oleObj spid="_x0000_s279554" name="文档" r:id="rId4" imgW="4552980" imgH="4031425" progId="Word.Document.12">
              <p:embed/>
            </p:oleObj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4158120" y="3116054"/>
            <a:ext cx="228604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071802" y="3500438"/>
            <a:ext cx="228604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929058" y="1857364"/>
            <a:ext cx="228604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5" name="Text Box 2"/>
          <p:cNvSpPr txBox="1">
            <a:spLocks noChangeArrowheads="1"/>
          </p:cNvSpPr>
          <p:nvPr/>
        </p:nvSpPr>
        <p:spPr bwMode="auto">
          <a:xfrm>
            <a:off x="468313" y="549275"/>
            <a:ext cx="59039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 dirty="0">
                <a:solidFill>
                  <a:schemeClr val="tx1"/>
                </a:solidFill>
                <a:latin typeface="Arial" charset="0"/>
              </a:rPr>
              <a:t>（一</a:t>
            </a:r>
            <a:r>
              <a:rPr lang="zh-CN" altLang="en-US" sz="3600" b="1" i="0" dirty="0" smtClean="0">
                <a:solidFill>
                  <a:schemeClr val="tx1"/>
                </a:solidFill>
                <a:latin typeface="Arial" charset="0"/>
              </a:rPr>
              <a:t>）消灭“低级”错误</a:t>
            </a:r>
            <a:endParaRPr lang="zh-CN" altLang="en-US" sz="3600" b="1" i="0" dirty="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718851" name="Object 3"/>
          <p:cNvGraphicFramePr>
            <a:graphicFrameLocks noChangeAspect="1"/>
          </p:cNvGraphicFramePr>
          <p:nvPr/>
        </p:nvGraphicFramePr>
        <p:xfrm>
          <a:off x="1190625" y="2006600"/>
          <a:ext cx="1552575" cy="977900"/>
        </p:xfrm>
        <a:graphic>
          <a:graphicData uri="http://schemas.openxmlformats.org/presentationml/2006/ole">
            <p:oleObj spid="_x0000_s1026" name="文档" r:id="rId3" imgW="636121" imgH="395955" progId="Word.Document.8">
              <p:embed/>
            </p:oleObj>
          </a:graphicData>
        </a:graphic>
      </p:graphicFrame>
      <p:graphicFrame>
        <p:nvGraphicFramePr>
          <p:cNvPr id="718852" name="Object 4"/>
          <p:cNvGraphicFramePr>
            <a:graphicFrameLocks noChangeAspect="1"/>
          </p:cNvGraphicFramePr>
          <p:nvPr/>
        </p:nvGraphicFramePr>
        <p:xfrm>
          <a:off x="2771775" y="2219325"/>
          <a:ext cx="2241550" cy="552450"/>
        </p:xfrm>
        <a:graphic>
          <a:graphicData uri="http://schemas.openxmlformats.org/presentationml/2006/ole">
            <p:oleObj spid="_x0000_s1027" name="文档" r:id="rId4" imgW="918223" imgH="224615" progId="Word.Document.8">
              <p:embed/>
            </p:oleObj>
          </a:graphicData>
        </a:graphic>
      </p:graphicFrame>
      <p:graphicFrame>
        <p:nvGraphicFramePr>
          <p:cNvPr id="718853" name="Object 5"/>
          <p:cNvGraphicFramePr>
            <a:graphicFrameLocks noChangeAspect="1"/>
          </p:cNvGraphicFramePr>
          <p:nvPr/>
        </p:nvGraphicFramePr>
        <p:xfrm>
          <a:off x="4787900" y="2224088"/>
          <a:ext cx="2405063" cy="500062"/>
        </p:xfrm>
        <a:graphic>
          <a:graphicData uri="http://schemas.openxmlformats.org/presentationml/2006/ole">
            <p:oleObj spid="_x0000_s1028" name="文档" r:id="rId5" imgW="973469" imgH="200857" progId="Word.Document.8">
              <p:embed/>
            </p:oleObj>
          </a:graphicData>
        </a:graphic>
      </p:graphicFrame>
      <p:graphicFrame>
        <p:nvGraphicFramePr>
          <p:cNvPr id="718854" name="Object 6"/>
          <p:cNvGraphicFramePr>
            <a:graphicFrameLocks noChangeAspect="1"/>
          </p:cNvGraphicFramePr>
          <p:nvPr/>
        </p:nvGraphicFramePr>
        <p:xfrm>
          <a:off x="820738" y="3271838"/>
          <a:ext cx="7712075" cy="1498600"/>
        </p:xfrm>
        <a:graphic>
          <a:graphicData uri="http://schemas.openxmlformats.org/presentationml/2006/ole">
            <p:oleObj spid="_x0000_s1029" name="文档" r:id="rId6" imgW="4080560" imgH="791910" progId="Word.Document.8">
              <p:embed/>
            </p:oleObj>
          </a:graphicData>
        </a:graphic>
      </p:graphicFrame>
      <p:graphicFrame>
        <p:nvGraphicFramePr>
          <p:cNvPr id="718855" name="Object 7"/>
          <p:cNvGraphicFramePr>
            <a:graphicFrameLocks noChangeAspect="1"/>
          </p:cNvGraphicFramePr>
          <p:nvPr/>
        </p:nvGraphicFramePr>
        <p:xfrm>
          <a:off x="873125" y="5216525"/>
          <a:ext cx="7659688" cy="515938"/>
        </p:xfrm>
        <a:graphic>
          <a:graphicData uri="http://schemas.openxmlformats.org/presentationml/2006/ole">
            <p:oleObj spid="_x0000_s1030" name="文档" r:id="rId7" imgW="4050821" imgH="278968" progId="Word.Document.8">
              <p:embed/>
            </p:oleObj>
          </a:graphicData>
        </a:graphic>
      </p:graphicFrame>
      <p:sp>
        <p:nvSpPr>
          <p:cNvPr id="718856" name="Rectangle 8"/>
          <p:cNvSpPr>
            <a:spLocks noChangeArrowheads="1"/>
          </p:cNvSpPr>
          <p:nvPr/>
        </p:nvSpPr>
        <p:spPr bwMode="auto">
          <a:xfrm>
            <a:off x="611188" y="3200400"/>
            <a:ext cx="8066087" cy="158432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sp>
        <p:nvSpPr>
          <p:cNvPr id="114697" name="Text Box 9"/>
          <p:cNvSpPr txBox="1">
            <a:spLocks noChangeArrowheads="1"/>
          </p:cNvSpPr>
          <p:nvPr/>
        </p:nvSpPr>
        <p:spPr bwMode="auto">
          <a:xfrm>
            <a:off x="684213" y="1325563"/>
            <a:ext cx="52562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0" dirty="0">
                <a:solidFill>
                  <a:srgbClr val="D60093"/>
                </a:solidFill>
                <a:latin typeface="Arial" charset="0"/>
              </a:rPr>
              <a:t>1. </a:t>
            </a:r>
            <a:r>
              <a:rPr lang="zh-CN" altLang="en-US" sz="2800" b="1" i="0" dirty="0">
                <a:solidFill>
                  <a:srgbClr val="D60093"/>
                </a:solidFill>
                <a:latin typeface="Arial" charset="0"/>
              </a:rPr>
              <a:t>考试中的“马虎”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1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1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85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2847" y="285728"/>
            <a:ext cx="8786874" cy="221457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25636" name="Object 4"/>
          <p:cNvGraphicFramePr>
            <a:graphicFrameLocks noChangeAspect="1"/>
          </p:cNvGraphicFramePr>
          <p:nvPr/>
        </p:nvGraphicFramePr>
        <p:xfrm>
          <a:off x="355600" y="287338"/>
          <a:ext cx="5808663" cy="1947862"/>
        </p:xfrm>
        <a:graphic>
          <a:graphicData uri="http://schemas.openxmlformats.org/presentationml/2006/ole">
            <p:oleObj spid="_x0000_s325636" name="文档" r:id="rId3" imgW="2825361" imgH="943954" progId="Word.Document.12">
              <p:embed/>
            </p:oleObj>
          </a:graphicData>
        </a:graphic>
      </p:graphicFrame>
      <p:pic>
        <p:nvPicPr>
          <p:cNvPr id="32563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214290"/>
            <a:ext cx="273525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563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12044" y="2500306"/>
            <a:ext cx="4160549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57158" y="2786058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难度：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0.0315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3571876"/>
            <a:ext cx="44291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3333FF"/>
                </a:solidFill>
              </a:rPr>
              <a:t>作出截面之前对几何体的整体把握：</a:t>
            </a:r>
            <a:endParaRPr lang="en-US" altLang="zh-CN" sz="2400" b="1" dirty="0" smtClean="0">
              <a:solidFill>
                <a:srgbClr val="3333FF"/>
              </a:solidFill>
            </a:endParaRPr>
          </a:p>
          <a:p>
            <a:r>
              <a:rPr lang="en-US" altLang="zh-CN" sz="2400" b="1" dirty="0" smtClean="0">
                <a:solidFill>
                  <a:srgbClr val="3333FF"/>
                </a:solidFill>
              </a:rPr>
              <a:t>1.</a:t>
            </a:r>
            <a:r>
              <a:rPr lang="zh-CN" altLang="en-US" sz="2400" b="1" dirty="0" smtClean="0">
                <a:solidFill>
                  <a:srgbClr val="3333FF"/>
                </a:solidFill>
              </a:rPr>
              <a:t>截面</a:t>
            </a:r>
            <a:r>
              <a:rPr lang="en-US" altLang="zh-CN" sz="2400" b="1" dirty="0" smtClean="0">
                <a:solidFill>
                  <a:srgbClr val="3333FF"/>
                </a:solidFill>
              </a:rPr>
              <a:t>A</a:t>
            </a:r>
            <a:r>
              <a:rPr lang="en-US" altLang="zh-CN" sz="2400" b="1" baseline="-25000" dirty="0" smtClean="0">
                <a:solidFill>
                  <a:srgbClr val="3333FF"/>
                </a:solidFill>
              </a:rPr>
              <a:t>1</a:t>
            </a:r>
            <a:r>
              <a:rPr lang="en-US" altLang="zh-CN" sz="2400" b="1" dirty="0" smtClean="0">
                <a:solidFill>
                  <a:srgbClr val="3333FF"/>
                </a:solidFill>
              </a:rPr>
              <a:t>BD</a:t>
            </a:r>
            <a:r>
              <a:rPr lang="zh-CN" altLang="en-US" sz="2400" b="1" dirty="0" smtClean="0">
                <a:solidFill>
                  <a:srgbClr val="3333FF"/>
                </a:solidFill>
              </a:rPr>
              <a:t>在正方体中位置？</a:t>
            </a:r>
            <a:endParaRPr lang="en-US" altLang="zh-CN" sz="2400" b="1" dirty="0" smtClean="0">
              <a:solidFill>
                <a:srgbClr val="3333FF"/>
              </a:solidFill>
            </a:endParaRPr>
          </a:p>
          <a:p>
            <a:r>
              <a:rPr lang="en-US" altLang="zh-CN" sz="2400" b="1" dirty="0" smtClean="0">
                <a:solidFill>
                  <a:srgbClr val="3333FF"/>
                </a:solidFill>
              </a:rPr>
              <a:t>2.</a:t>
            </a:r>
            <a:r>
              <a:rPr lang="zh-CN" altLang="en-US" sz="2400" b="1" dirty="0" smtClean="0">
                <a:solidFill>
                  <a:srgbClr val="3333FF"/>
                </a:solidFill>
              </a:rPr>
              <a:t>三角形</a:t>
            </a:r>
            <a:r>
              <a:rPr lang="en-US" altLang="zh-CN" sz="2400" b="1" dirty="0" smtClean="0">
                <a:solidFill>
                  <a:srgbClr val="3333FF"/>
                </a:solidFill>
              </a:rPr>
              <a:t>A</a:t>
            </a:r>
            <a:r>
              <a:rPr lang="en-US" altLang="zh-CN" sz="2400" b="1" baseline="-25000" dirty="0" smtClean="0">
                <a:solidFill>
                  <a:srgbClr val="3333FF"/>
                </a:solidFill>
              </a:rPr>
              <a:t>1</a:t>
            </a:r>
            <a:r>
              <a:rPr lang="en-US" altLang="zh-CN" sz="2400" b="1" dirty="0" smtClean="0">
                <a:solidFill>
                  <a:srgbClr val="3333FF"/>
                </a:solidFill>
              </a:rPr>
              <a:t>BD</a:t>
            </a:r>
            <a:r>
              <a:rPr lang="zh-CN" altLang="en-US" sz="2400" b="1" dirty="0" smtClean="0">
                <a:solidFill>
                  <a:srgbClr val="3333FF"/>
                </a:solidFill>
              </a:rPr>
              <a:t>中数量关系？</a:t>
            </a:r>
            <a:endParaRPr lang="en-US" altLang="zh-CN" sz="2400" b="1" dirty="0" smtClean="0">
              <a:solidFill>
                <a:srgbClr val="3333FF"/>
              </a:solidFill>
            </a:endParaRPr>
          </a:p>
          <a:p>
            <a:r>
              <a:rPr lang="en-US" altLang="zh-CN" sz="2400" b="1" dirty="0" smtClean="0">
                <a:solidFill>
                  <a:srgbClr val="3333FF"/>
                </a:solidFill>
              </a:rPr>
              <a:t>3.</a:t>
            </a:r>
            <a:r>
              <a:rPr lang="zh-CN" altLang="en-US" sz="2400" b="1" dirty="0" smtClean="0">
                <a:solidFill>
                  <a:srgbClr val="3333FF"/>
                </a:solidFill>
              </a:rPr>
              <a:t>截面</a:t>
            </a:r>
            <a:r>
              <a:rPr lang="en-US" altLang="zh-CN" sz="2400" b="1" dirty="0" smtClean="0">
                <a:solidFill>
                  <a:srgbClr val="3333FF"/>
                </a:solidFill>
              </a:rPr>
              <a:t>A</a:t>
            </a:r>
            <a:r>
              <a:rPr lang="en-US" altLang="zh-CN" sz="2400" b="1" baseline="-25000" dirty="0" smtClean="0">
                <a:solidFill>
                  <a:srgbClr val="3333FF"/>
                </a:solidFill>
              </a:rPr>
              <a:t>1</a:t>
            </a:r>
            <a:r>
              <a:rPr lang="en-US" altLang="zh-CN" sz="2400" b="1" dirty="0" smtClean="0">
                <a:solidFill>
                  <a:srgbClr val="3333FF"/>
                </a:solidFill>
              </a:rPr>
              <a:t>BD</a:t>
            </a:r>
            <a:r>
              <a:rPr lang="zh-CN" altLang="en-US" sz="2400" b="1" dirty="0" smtClean="0">
                <a:solidFill>
                  <a:srgbClr val="3333FF"/>
                </a:solidFill>
              </a:rPr>
              <a:t>与正方体中重要的</a:t>
            </a:r>
            <a:endParaRPr lang="en-US" altLang="zh-CN" sz="2400" b="1" dirty="0" smtClean="0">
              <a:solidFill>
                <a:srgbClr val="3333FF"/>
              </a:solidFill>
            </a:endParaRPr>
          </a:p>
          <a:p>
            <a:r>
              <a:rPr lang="en-US" altLang="zh-CN" sz="2400" b="1" dirty="0" smtClean="0">
                <a:solidFill>
                  <a:srgbClr val="3333FF"/>
                </a:solidFill>
              </a:rPr>
              <a:t>    </a:t>
            </a:r>
            <a:r>
              <a:rPr lang="zh-CN" altLang="en-US" sz="2400" b="1" dirty="0" smtClean="0">
                <a:solidFill>
                  <a:srgbClr val="3333FF"/>
                </a:solidFill>
              </a:rPr>
              <a:t>线、面的关系如何？</a:t>
            </a:r>
            <a:endParaRPr lang="en-US" altLang="zh-CN" sz="2400" b="1" dirty="0" smtClean="0">
              <a:solidFill>
                <a:srgbClr val="3333FF"/>
              </a:solidFill>
            </a:endParaRPr>
          </a:p>
          <a:p>
            <a:r>
              <a:rPr lang="en-US" altLang="zh-CN" sz="2400" b="1" dirty="0" smtClean="0">
                <a:solidFill>
                  <a:srgbClr val="3333FF"/>
                </a:solidFill>
              </a:rPr>
              <a:t>4.</a:t>
            </a:r>
            <a:r>
              <a:rPr lang="zh-CN" altLang="en-US" sz="2400" b="1" dirty="0" smtClean="0">
                <a:solidFill>
                  <a:srgbClr val="3333FF"/>
                </a:solidFill>
              </a:rPr>
              <a:t>过</a:t>
            </a:r>
            <a:r>
              <a:rPr lang="en-US" altLang="zh-CN" sz="2400" b="1" dirty="0" smtClean="0">
                <a:solidFill>
                  <a:srgbClr val="3333FF"/>
                </a:solidFill>
              </a:rPr>
              <a:t>B</a:t>
            </a:r>
            <a:r>
              <a:rPr lang="en-US" altLang="zh-CN" sz="2400" b="1" baseline="-25000" dirty="0" smtClean="0">
                <a:solidFill>
                  <a:srgbClr val="3333FF"/>
                </a:solidFill>
              </a:rPr>
              <a:t>1</a:t>
            </a:r>
            <a:r>
              <a:rPr lang="en-US" altLang="zh-CN" sz="2400" b="1" dirty="0" smtClean="0">
                <a:solidFill>
                  <a:srgbClr val="3333FF"/>
                </a:solidFill>
              </a:rPr>
              <a:t>D</a:t>
            </a:r>
            <a:r>
              <a:rPr lang="en-US" altLang="zh-CN" sz="2400" b="1" baseline="-25000" dirty="0" smtClean="0">
                <a:solidFill>
                  <a:srgbClr val="3333FF"/>
                </a:solidFill>
              </a:rPr>
              <a:t>1</a:t>
            </a:r>
            <a:r>
              <a:rPr lang="zh-CN" altLang="en-US" sz="2400" b="1" dirty="0" smtClean="0">
                <a:solidFill>
                  <a:srgbClr val="3333FF"/>
                </a:solidFill>
              </a:rPr>
              <a:t>的截面与正方体中重要</a:t>
            </a:r>
            <a:endParaRPr lang="en-US" altLang="zh-CN" sz="2400" b="1" dirty="0" smtClean="0">
              <a:solidFill>
                <a:srgbClr val="3333FF"/>
              </a:solidFill>
            </a:endParaRPr>
          </a:p>
          <a:p>
            <a:r>
              <a:rPr lang="en-US" altLang="zh-CN" sz="2400" b="1" dirty="0" smtClean="0">
                <a:solidFill>
                  <a:srgbClr val="3333FF"/>
                </a:solidFill>
              </a:rPr>
              <a:t>    </a:t>
            </a:r>
            <a:r>
              <a:rPr lang="zh-CN" altLang="en-US" sz="2400" b="1" dirty="0" smtClean="0">
                <a:solidFill>
                  <a:srgbClr val="3333FF"/>
                </a:solidFill>
              </a:rPr>
              <a:t>的线、面的关系如何？</a:t>
            </a:r>
            <a:endParaRPr lang="zh-CN" altLang="en-US" sz="2400" b="1" dirty="0">
              <a:solidFill>
                <a:srgbClr val="3333FF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5429256" y="3000372"/>
            <a:ext cx="3071834" cy="264320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5400000">
            <a:off x="6679421" y="3821909"/>
            <a:ext cx="2643206" cy="1000132"/>
          </a:xfrm>
          <a:prstGeom prst="line">
            <a:avLst/>
          </a:prstGeom>
          <a:ln w="381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6500826" y="3000372"/>
            <a:ext cx="2000264" cy="2000264"/>
          </a:xfrm>
          <a:prstGeom prst="line">
            <a:avLst/>
          </a:prstGeom>
          <a:ln w="381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0800000" flipV="1">
            <a:off x="5500694" y="3000372"/>
            <a:ext cx="3000396" cy="571504"/>
          </a:xfrm>
          <a:prstGeom prst="line">
            <a:avLst/>
          </a:prstGeom>
          <a:ln w="381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5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5" name="Rectangle 2"/>
          <p:cNvSpPr>
            <a:spLocks noChangeArrowheads="1"/>
          </p:cNvSpPr>
          <p:nvPr/>
        </p:nvSpPr>
        <p:spPr bwMode="auto">
          <a:xfrm>
            <a:off x="466725" y="1000108"/>
            <a:ext cx="8137525" cy="12969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graphicFrame>
        <p:nvGraphicFramePr>
          <p:cNvPr id="117762" name="Object 3"/>
          <p:cNvGraphicFramePr>
            <a:graphicFrameLocks noChangeAspect="1"/>
          </p:cNvGraphicFramePr>
          <p:nvPr/>
        </p:nvGraphicFramePr>
        <p:xfrm>
          <a:off x="1039813" y="863593"/>
          <a:ext cx="7127875" cy="1565275"/>
        </p:xfrm>
        <a:graphic>
          <a:graphicData uri="http://schemas.openxmlformats.org/presentationml/2006/ole">
            <p:oleObj spid="_x0000_s4098" name="文档" r:id="rId3" imgW="3693662" imgH="812068" progId="Word.Document.8">
              <p:embed/>
            </p:oleObj>
          </a:graphicData>
        </a:graphic>
      </p:graphicFrame>
      <p:pic>
        <p:nvPicPr>
          <p:cNvPr id="60211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5238" y="2420961"/>
            <a:ext cx="273685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02117" name="Object 5"/>
          <p:cNvGraphicFramePr>
            <a:graphicFrameLocks noChangeAspect="1"/>
          </p:cNvGraphicFramePr>
          <p:nvPr/>
        </p:nvGraphicFramePr>
        <p:xfrm>
          <a:off x="290513" y="2283614"/>
          <a:ext cx="4781553" cy="1145386"/>
        </p:xfrm>
        <a:graphic>
          <a:graphicData uri="http://schemas.openxmlformats.org/presentationml/2006/ole">
            <p:oleObj spid="_x0000_s4099" name="文档" r:id="rId5" imgW="2366968" imgH="573415" progId="Word.Document.8">
              <p:embed/>
            </p:oleObj>
          </a:graphicData>
        </a:graphic>
      </p:graphicFrame>
      <p:graphicFrame>
        <p:nvGraphicFramePr>
          <p:cNvPr id="602118" name="Object 6"/>
          <p:cNvGraphicFramePr>
            <a:graphicFrameLocks noChangeAspect="1"/>
          </p:cNvGraphicFramePr>
          <p:nvPr/>
        </p:nvGraphicFramePr>
        <p:xfrm>
          <a:off x="714348" y="3571876"/>
          <a:ext cx="5243121" cy="3214710"/>
        </p:xfrm>
        <a:graphic>
          <a:graphicData uri="http://schemas.openxmlformats.org/presentationml/2006/ole">
            <p:oleObj spid="_x0000_s4100" name="Document" r:id="rId6" imgW="2715348" imgH="1651019" progId="Word.Document.8">
              <p:embed/>
            </p:oleObj>
          </a:graphicData>
        </a:graphic>
      </p:graphicFrame>
      <p:sp>
        <p:nvSpPr>
          <p:cNvPr id="602119" name="Text Box 7"/>
          <p:cNvSpPr txBox="1">
            <a:spLocks noChangeArrowheads="1"/>
          </p:cNvSpPr>
          <p:nvPr/>
        </p:nvSpPr>
        <p:spPr bwMode="auto">
          <a:xfrm>
            <a:off x="8266154" y="2609874"/>
            <a:ext cx="553998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0000"/>
                </a:solidFill>
                <a:latin typeface="Arial" charset="0"/>
              </a:rPr>
              <a:t>三角形内角与向量夹角的区别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68313" y="210901"/>
            <a:ext cx="59039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 dirty="0" smtClean="0">
                <a:solidFill>
                  <a:schemeClr val="tx1"/>
                </a:solidFill>
                <a:latin typeface="Arial" charset="0"/>
              </a:rPr>
              <a:t>（三）例说易</a:t>
            </a:r>
            <a:r>
              <a:rPr lang="zh-CN" altLang="en-US" sz="3600" b="1" i="0" dirty="0">
                <a:solidFill>
                  <a:schemeClr val="tx1"/>
                </a:solidFill>
                <a:latin typeface="Arial" charset="0"/>
              </a:rPr>
              <a:t>错</a:t>
            </a:r>
            <a:r>
              <a:rPr lang="zh-CN" altLang="en-US" sz="3600" b="1" i="0" dirty="0" smtClean="0">
                <a:solidFill>
                  <a:schemeClr val="tx1"/>
                </a:solidFill>
                <a:latin typeface="Arial" charset="0"/>
              </a:rPr>
              <a:t>题</a:t>
            </a:r>
            <a:endParaRPr lang="zh-CN" altLang="en-US" sz="3600" b="1" i="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29322" y="4643446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3333FF"/>
                </a:solidFill>
              </a:rPr>
              <a:t>易错选</a:t>
            </a:r>
            <a:r>
              <a:rPr lang="en-US" altLang="zh-CN" sz="3200" b="1" dirty="0" smtClean="0">
                <a:solidFill>
                  <a:srgbClr val="3333FF"/>
                </a:solidFill>
              </a:rPr>
              <a:t>C</a:t>
            </a:r>
            <a:endParaRPr lang="zh-CN" altLang="en-US" sz="3200" b="1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2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0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02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02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2119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Rectangle 3"/>
          <p:cNvSpPr>
            <a:spLocks noChangeArrowheads="1"/>
          </p:cNvSpPr>
          <p:nvPr/>
        </p:nvSpPr>
        <p:spPr bwMode="auto">
          <a:xfrm>
            <a:off x="395288" y="4868863"/>
            <a:ext cx="7993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400" b="1" i="0">
                <a:solidFill>
                  <a:srgbClr val="0000FF"/>
                </a:solidFill>
                <a:latin typeface="Arial" charset="0"/>
              </a:rPr>
              <a:t>养成阅读理解文字和图形，把握几何图形特征的习惯 </a:t>
            </a:r>
          </a:p>
        </p:txBody>
      </p:sp>
      <p:graphicFrame>
        <p:nvGraphicFramePr>
          <p:cNvPr id="123906" name="Object 4"/>
          <p:cNvGraphicFramePr>
            <a:graphicFrameLocks noChangeAspect="1"/>
          </p:cNvGraphicFramePr>
          <p:nvPr>
            <p:ph/>
          </p:nvPr>
        </p:nvGraphicFramePr>
        <p:xfrm>
          <a:off x="341313" y="766763"/>
          <a:ext cx="8632825" cy="3055937"/>
        </p:xfrm>
        <a:graphic>
          <a:graphicData uri="http://schemas.openxmlformats.org/presentationml/2006/ole">
            <p:oleObj spid="_x0000_s210946" name="文档" r:id="rId3" imgW="4198141" imgH="1485192" progId="Word.Document.8">
              <p:embed/>
            </p:oleObj>
          </a:graphicData>
        </a:graphic>
      </p:graphicFrame>
      <p:pic>
        <p:nvPicPr>
          <p:cNvPr id="73523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1771650"/>
            <a:ext cx="3311525" cy="242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523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1200" y="2063750"/>
            <a:ext cx="33178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10" name="Rectangle 7"/>
          <p:cNvSpPr>
            <a:spLocks noChangeArrowheads="1"/>
          </p:cNvSpPr>
          <p:nvPr/>
        </p:nvSpPr>
        <p:spPr bwMode="auto">
          <a:xfrm>
            <a:off x="246063" y="620713"/>
            <a:ext cx="8713787" cy="33845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3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35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3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327" name="Picture 7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25868" y="4052888"/>
            <a:ext cx="1560512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328" name="Picture 8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7943" y="3908425"/>
            <a:ext cx="16510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06212" name="Object 4"/>
          <p:cNvGraphicFramePr>
            <a:graphicFrameLocks noChangeAspect="1"/>
          </p:cNvGraphicFramePr>
          <p:nvPr>
            <p:ph/>
          </p:nvPr>
        </p:nvGraphicFramePr>
        <p:xfrm>
          <a:off x="488950" y="260350"/>
          <a:ext cx="4359275" cy="3157538"/>
        </p:xfrm>
        <a:graphic>
          <a:graphicData uri="http://schemas.openxmlformats.org/presentationml/2006/ole">
            <p:oleObj spid="_x0000_s5122" name="文档" r:id="rId5" imgW="2187593" imgH="1584541" progId="Word.Document.8">
              <p:embed/>
            </p:oleObj>
          </a:graphicData>
        </a:graphic>
      </p:graphicFrame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592763" y="404813"/>
            <a:ext cx="2855912" cy="3592512"/>
            <a:chOff x="3576" y="1479"/>
            <a:chExt cx="1799" cy="2263"/>
          </a:xfrm>
        </p:grpSpPr>
        <p:sp>
          <p:nvSpPr>
            <p:cNvPr id="118796" name="Text Box 7"/>
            <p:cNvSpPr txBox="1">
              <a:spLocks noChangeArrowheads="1"/>
            </p:cNvSpPr>
            <p:nvPr/>
          </p:nvSpPr>
          <p:spPr bwMode="auto">
            <a:xfrm>
              <a:off x="3602" y="3084"/>
              <a:ext cx="223" cy="30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zh-CN" sz="1400" b="0" i="0">
                  <a:solidFill>
                    <a:schemeClr val="tx1"/>
                  </a:solidFill>
                  <a:ea typeface="宋体" pitchFamily="2" charset="-122"/>
                </a:rPr>
                <a:t>4</a:t>
              </a:r>
              <a:endParaRPr lang="en-US" altLang="zh-CN" sz="1400" b="0" i="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18797" name="Text Box 8"/>
            <p:cNvSpPr txBox="1">
              <a:spLocks noChangeArrowheads="1"/>
            </p:cNvSpPr>
            <p:nvPr/>
          </p:nvSpPr>
          <p:spPr bwMode="auto">
            <a:xfrm>
              <a:off x="3913" y="3475"/>
              <a:ext cx="594" cy="26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1400" b="0" i="0">
                  <a:solidFill>
                    <a:schemeClr val="tx1"/>
                  </a:solidFill>
                  <a:ea typeface="宋体" pitchFamily="2" charset="-122"/>
                </a:rPr>
                <a:t>俯视图</a:t>
              </a:r>
              <a:endParaRPr lang="zh-CN" altLang="en-US" sz="1400" b="0" i="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cxnSp>
          <p:nvCxnSpPr>
            <p:cNvPr id="118798" name="AutoShape 9"/>
            <p:cNvCxnSpPr>
              <a:cxnSpLocks noChangeShapeType="1"/>
            </p:cNvCxnSpPr>
            <p:nvPr/>
          </p:nvCxnSpPr>
          <p:spPr bwMode="auto">
            <a:xfrm flipV="1">
              <a:off x="3710" y="2883"/>
              <a:ext cx="1" cy="22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sm"/>
            </a:ln>
          </p:spPr>
        </p:cxnSp>
        <p:cxnSp>
          <p:nvCxnSpPr>
            <p:cNvPr id="118799" name="AutoShape 11"/>
            <p:cNvCxnSpPr>
              <a:cxnSpLocks noChangeShapeType="1"/>
            </p:cNvCxnSpPr>
            <p:nvPr/>
          </p:nvCxnSpPr>
          <p:spPr bwMode="auto">
            <a:xfrm flipH="1">
              <a:off x="3678" y="3432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  <p:cxnSp>
          <p:nvCxnSpPr>
            <p:cNvPr id="118800" name="AutoShape 12"/>
            <p:cNvCxnSpPr>
              <a:cxnSpLocks noChangeShapeType="1"/>
            </p:cNvCxnSpPr>
            <p:nvPr/>
          </p:nvCxnSpPr>
          <p:spPr bwMode="auto">
            <a:xfrm>
              <a:off x="3712" y="3249"/>
              <a:ext cx="0" cy="19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sm"/>
            </a:ln>
          </p:spPr>
        </p:cxnSp>
        <p:sp>
          <p:nvSpPr>
            <p:cNvPr id="118801" name="Text Box 13"/>
            <p:cNvSpPr txBox="1">
              <a:spLocks noChangeArrowheads="1"/>
            </p:cNvSpPr>
            <p:nvPr/>
          </p:nvSpPr>
          <p:spPr bwMode="auto">
            <a:xfrm>
              <a:off x="3870" y="2600"/>
              <a:ext cx="712" cy="30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1400" b="0" i="0">
                  <a:solidFill>
                    <a:schemeClr val="tx1"/>
                  </a:solidFill>
                  <a:ea typeface="宋体" pitchFamily="2" charset="-122"/>
                </a:rPr>
                <a:t>正视图</a:t>
              </a:r>
              <a:endParaRPr lang="zh-CN" altLang="en-US" sz="1400" b="0" i="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18802" name="Text Box 14"/>
            <p:cNvSpPr txBox="1">
              <a:spLocks noChangeArrowheads="1"/>
            </p:cNvSpPr>
            <p:nvPr/>
          </p:nvSpPr>
          <p:spPr bwMode="auto">
            <a:xfrm>
              <a:off x="4663" y="2596"/>
              <a:ext cx="712" cy="30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1400" b="0" i="0">
                  <a:solidFill>
                    <a:schemeClr val="tx1"/>
                  </a:solidFill>
                  <a:ea typeface="宋体" pitchFamily="2" charset="-122"/>
                </a:rPr>
                <a:t>侧视图</a:t>
              </a:r>
              <a:endParaRPr lang="zh-CN" altLang="en-US" sz="1400" b="0" i="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18803" name="Rectangle 15"/>
            <p:cNvSpPr>
              <a:spLocks noChangeArrowheads="1"/>
            </p:cNvSpPr>
            <p:nvPr/>
          </p:nvSpPr>
          <p:spPr bwMode="auto">
            <a:xfrm>
              <a:off x="4732" y="1828"/>
              <a:ext cx="564" cy="5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 sz="1800" b="0" i="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18804" name="AutoShape 16"/>
            <p:cNvSpPr>
              <a:spLocks noChangeArrowheads="1"/>
            </p:cNvSpPr>
            <p:nvPr/>
          </p:nvSpPr>
          <p:spPr bwMode="auto">
            <a:xfrm>
              <a:off x="4726" y="1479"/>
              <a:ext cx="564" cy="345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 sz="1800" b="0" i="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18805" name="Rectangle 17"/>
            <p:cNvSpPr>
              <a:spLocks noChangeArrowheads="1"/>
            </p:cNvSpPr>
            <p:nvPr/>
          </p:nvSpPr>
          <p:spPr bwMode="auto">
            <a:xfrm>
              <a:off x="3926" y="2890"/>
              <a:ext cx="563" cy="54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 sz="1800" b="0" i="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18806" name="Line 18"/>
            <p:cNvSpPr>
              <a:spLocks noChangeShapeType="1"/>
            </p:cNvSpPr>
            <p:nvPr/>
          </p:nvSpPr>
          <p:spPr bwMode="auto">
            <a:xfrm flipV="1">
              <a:off x="3922" y="3161"/>
              <a:ext cx="563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807" name="Line 19"/>
            <p:cNvSpPr>
              <a:spLocks noChangeShapeType="1"/>
            </p:cNvSpPr>
            <p:nvPr/>
          </p:nvSpPr>
          <p:spPr bwMode="auto">
            <a:xfrm>
              <a:off x="3932" y="2899"/>
              <a:ext cx="549" cy="25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808" name="Text Box 20"/>
            <p:cNvSpPr txBox="1">
              <a:spLocks noChangeArrowheads="1"/>
            </p:cNvSpPr>
            <p:nvPr/>
          </p:nvSpPr>
          <p:spPr bwMode="auto">
            <a:xfrm>
              <a:off x="4107" y="2357"/>
              <a:ext cx="225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lang="en-US" altLang="zh-CN" sz="1400" b="0" i="0">
                  <a:solidFill>
                    <a:schemeClr val="tx1"/>
                  </a:solidFill>
                  <a:ea typeface="宋体" pitchFamily="2" charset="-122"/>
                </a:rPr>
                <a:t>4</a:t>
              </a:r>
              <a:endParaRPr lang="en-US" altLang="zh-CN" sz="1400" b="0" i="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cxnSp>
          <p:nvCxnSpPr>
            <p:cNvPr id="118809" name="AutoShape 23"/>
            <p:cNvCxnSpPr>
              <a:cxnSpLocks noChangeShapeType="1"/>
            </p:cNvCxnSpPr>
            <p:nvPr/>
          </p:nvCxnSpPr>
          <p:spPr bwMode="auto">
            <a:xfrm>
              <a:off x="3684" y="1714"/>
              <a:ext cx="0" cy="1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sm"/>
            </a:ln>
          </p:spPr>
        </p:cxnSp>
        <p:cxnSp>
          <p:nvCxnSpPr>
            <p:cNvPr id="118810" name="AutoShape 24"/>
            <p:cNvCxnSpPr>
              <a:cxnSpLocks noChangeShapeType="1"/>
            </p:cNvCxnSpPr>
            <p:nvPr/>
          </p:nvCxnSpPr>
          <p:spPr bwMode="auto">
            <a:xfrm flipH="1">
              <a:off x="3664" y="2391"/>
              <a:ext cx="249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  <p:sp>
          <p:nvSpPr>
            <p:cNvPr id="118811" name="Text Box 25"/>
            <p:cNvSpPr txBox="1">
              <a:spLocks noChangeArrowheads="1"/>
            </p:cNvSpPr>
            <p:nvPr/>
          </p:nvSpPr>
          <p:spPr bwMode="auto">
            <a:xfrm>
              <a:off x="3576" y="2002"/>
              <a:ext cx="223" cy="30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zh-CN" sz="1400" b="0" i="0">
                  <a:solidFill>
                    <a:schemeClr val="tx1"/>
                  </a:solidFill>
                  <a:ea typeface="宋体" pitchFamily="2" charset="-122"/>
                </a:rPr>
                <a:t>4</a:t>
              </a:r>
              <a:endParaRPr lang="en-US" altLang="zh-CN" sz="1400" b="0" i="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cxnSp>
          <p:nvCxnSpPr>
            <p:cNvPr id="118812" name="AutoShape 26"/>
            <p:cNvCxnSpPr>
              <a:cxnSpLocks noChangeShapeType="1"/>
            </p:cNvCxnSpPr>
            <p:nvPr/>
          </p:nvCxnSpPr>
          <p:spPr bwMode="auto">
            <a:xfrm>
              <a:off x="3687" y="2220"/>
              <a:ext cx="0" cy="16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sm"/>
            </a:ln>
          </p:spPr>
        </p:cxnSp>
        <p:cxnSp>
          <p:nvCxnSpPr>
            <p:cNvPr id="118813" name="AutoShape 27"/>
            <p:cNvCxnSpPr>
              <a:cxnSpLocks noChangeShapeType="1"/>
            </p:cNvCxnSpPr>
            <p:nvPr/>
          </p:nvCxnSpPr>
          <p:spPr bwMode="auto">
            <a:xfrm flipV="1">
              <a:off x="3687" y="1849"/>
              <a:ext cx="0" cy="14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sm"/>
            </a:ln>
          </p:spPr>
        </p:cxnSp>
        <p:sp>
          <p:nvSpPr>
            <p:cNvPr id="118814" name="Rectangle 28"/>
            <p:cNvSpPr>
              <a:spLocks noChangeArrowheads="1"/>
            </p:cNvSpPr>
            <p:nvPr/>
          </p:nvSpPr>
          <p:spPr bwMode="auto">
            <a:xfrm>
              <a:off x="3929" y="1844"/>
              <a:ext cx="563" cy="5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 sz="1800" b="0" i="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cxnSp>
          <p:nvCxnSpPr>
            <p:cNvPr id="118815" name="AutoShape 29"/>
            <p:cNvCxnSpPr>
              <a:cxnSpLocks noChangeShapeType="1"/>
            </p:cNvCxnSpPr>
            <p:nvPr/>
          </p:nvCxnSpPr>
          <p:spPr bwMode="auto">
            <a:xfrm>
              <a:off x="4488" y="1479"/>
              <a:ext cx="5" cy="36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18816" name="AutoShape 30"/>
            <p:cNvCxnSpPr>
              <a:cxnSpLocks noChangeShapeType="1"/>
            </p:cNvCxnSpPr>
            <p:nvPr/>
          </p:nvCxnSpPr>
          <p:spPr bwMode="auto">
            <a:xfrm flipH="1">
              <a:off x="3658" y="1483"/>
              <a:ext cx="82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  <p:sp>
          <p:nvSpPr>
            <p:cNvPr id="118817" name="Text Box 31"/>
            <p:cNvSpPr txBox="1">
              <a:spLocks noChangeArrowheads="1"/>
            </p:cNvSpPr>
            <p:nvPr/>
          </p:nvSpPr>
          <p:spPr bwMode="auto">
            <a:xfrm>
              <a:off x="3581" y="1553"/>
              <a:ext cx="222" cy="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zh-CN" sz="1400" b="0" i="0">
                  <a:solidFill>
                    <a:schemeClr val="tx1"/>
                  </a:solidFill>
                  <a:ea typeface="宋体" pitchFamily="2" charset="-122"/>
                </a:rPr>
                <a:t>3</a:t>
              </a:r>
              <a:endParaRPr lang="en-US" altLang="zh-CN" sz="1400" b="0" i="0">
                <a:solidFill>
                  <a:schemeClr val="tx1"/>
                </a:solidFill>
                <a:latin typeface="Arial" charset="0"/>
                <a:ea typeface="宋体" pitchFamily="2" charset="-122"/>
              </a:endParaRPr>
            </a:p>
          </p:txBody>
        </p:sp>
        <p:cxnSp>
          <p:nvCxnSpPr>
            <p:cNvPr id="118818" name="AutoShape 32"/>
            <p:cNvCxnSpPr>
              <a:cxnSpLocks noChangeShapeType="1"/>
            </p:cNvCxnSpPr>
            <p:nvPr/>
          </p:nvCxnSpPr>
          <p:spPr bwMode="auto">
            <a:xfrm flipV="1">
              <a:off x="3684" y="1479"/>
              <a:ext cx="0" cy="10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sm"/>
            </a:ln>
          </p:spPr>
        </p:cxnSp>
        <p:cxnSp>
          <p:nvCxnSpPr>
            <p:cNvPr id="118819" name="AutoShape 33"/>
            <p:cNvCxnSpPr>
              <a:cxnSpLocks noChangeShapeType="1"/>
            </p:cNvCxnSpPr>
            <p:nvPr/>
          </p:nvCxnSpPr>
          <p:spPr bwMode="auto">
            <a:xfrm flipH="1">
              <a:off x="3656" y="1840"/>
              <a:ext cx="249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  <p:sp>
          <p:nvSpPr>
            <p:cNvPr id="118820" name="Line 34"/>
            <p:cNvSpPr>
              <a:spLocks noChangeShapeType="1"/>
            </p:cNvSpPr>
            <p:nvPr/>
          </p:nvSpPr>
          <p:spPr bwMode="auto">
            <a:xfrm flipV="1">
              <a:off x="3927" y="1481"/>
              <a:ext cx="562" cy="36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35"/>
            <p:cNvGrpSpPr>
              <a:grpSpLocks/>
            </p:cNvGrpSpPr>
            <p:nvPr/>
          </p:nvGrpSpPr>
          <p:grpSpPr bwMode="auto">
            <a:xfrm>
              <a:off x="3928" y="2397"/>
              <a:ext cx="568" cy="152"/>
              <a:chOff x="3040" y="12360"/>
              <a:chExt cx="932" cy="259"/>
            </a:xfrm>
          </p:grpSpPr>
          <p:cxnSp>
            <p:nvCxnSpPr>
              <p:cNvPr id="118823" name="AutoShape 36"/>
              <p:cNvCxnSpPr>
                <a:cxnSpLocks noChangeShapeType="1"/>
              </p:cNvCxnSpPr>
              <p:nvPr/>
            </p:nvCxnSpPr>
            <p:spPr bwMode="auto">
              <a:xfrm flipH="1">
                <a:off x="3056" y="12516"/>
                <a:ext cx="333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sm"/>
              </a:ln>
            </p:spPr>
          </p:cxnSp>
          <p:cxnSp>
            <p:nvCxnSpPr>
              <p:cNvPr id="118824" name="AutoShape 37"/>
              <p:cNvCxnSpPr>
                <a:cxnSpLocks noChangeShapeType="1"/>
              </p:cNvCxnSpPr>
              <p:nvPr/>
            </p:nvCxnSpPr>
            <p:spPr bwMode="auto">
              <a:xfrm>
                <a:off x="3692" y="12516"/>
                <a:ext cx="24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sm"/>
              </a:ln>
            </p:spPr>
          </p:cxnSp>
          <p:cxnSp>
            <p:nvCxnSpPr>
              <p:cNvPr id="118825" name="AutoShape 38"/>
              <p:cNvCxnSpPr>
                <a:cxnSpLocks noChangeShapeType="1"/>
              </p:cNvCxnSpPr>
              <p:nvPr/>
            </p:nvCxnSpPr>
            <p:spPr bwMode="auto">
              <a:xfrm>
                <a:off x="3040" y="12360"/>
                <a:ext cx="3" cy="259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</p:cxnSp>
          <p:cxnSp>
            <p:nvCxnSpPr>
              <p:cNvPr id="118826" name="AutoShape 39"/>
              <p:cNvCxnSpPr>
                <a:cxnSpLocks noChangeShapeType="1"/>
              </p:cNvCxnSpPr>
              <p:nvPr/>
            </p:nvCxnSpPr>
            <p:spPr bwMode="auto">
              <a:xfrm>
                <a:off x="3969" y="12360"/>
                <a:ext cx="3" cy="259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</p:cxnSp>
          <p:cxnSp>
            <p:nvCxnSpPr>
              <p:cNvPr id="118827" name="AutoShape 40"/>
              <p:cNvCxnSpPr>
                <a:cxnSpLocks noChangeShapeType="1"/>
              </p:cNvCxnSpPr>
              <p:nvPr/>
            </p:nvCxnSpPr>
            <p:spPr bwMode="auto">
              <a:xfrm>
                <a:off x="3961" y="12360"/>
                <a:ext cx="3" cy="259"/>
              </a:xfrm>
              <a:prstGeom prst="straightConnector1">
                <a:avLst/>
              </a:prstGeom>
              <a:noFill/>
              <a:ln w="6350">
                <a:solidFill>
                  <a:srgbClr val="000000"/>
                </a:solidFill>
                <a:prstDash val="dash"/>
                <a:round/>
                <a:headEnd/>
                <a:tailEnd/>
              </a:ln>
            </p:spPr>
          </p:cxnSp>
        </p:grpSp>
        <p:cxnSp>
          <p:nvCxnSpPr>
            <p:cNvPr id="118822" name="AutoShape 11"/>
            <p:cNvCxnSpPr>
              <a:cxnSpLocks noChangeShapeType="1"/>
            </p:cNvCxnSpPr>
            <p:nvPr/>
          </p:nvCxnSpPr>
          <p:spPr bwMode="auto">
            <a:xfrm flipH="1">
              <a:off x="3680" y="2894"/>
              <a:ext cx="24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606246" name="Text Box 38"/>
          <p:cNvSpPr txBox="1">
            <a:spLocks noChangeArrowheads="1"/>
          </p:cNvSpPr>
          <p:nvPr/>
        </p:nvSpPr>
        <p:spPr bwMode="auto">
          <a:xfrm>
            <a:off x="3986220" y="6165850"/>
            <a:ext cx="165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i="0">
                <a:solidFill>
                  <a:srgbClr val="3333FF"/>
                </a:solidFill>
                <a:latin typeface="Arial" charset="0"/>
              </a:rPr>
              <a:t>正确</a:t>
            </a:r>
            <a:r>
              <a:rPr lang="en-US" altLang="zh-CN" sz="2400" i="0">
                <a:solidFill>
                  <a:srgbClr val="3333FF"/>
                </a:solidFill>
                <a:latin typeface="Arial" charset="0"/>
              </a:rPr>
              <a:t>B</a:t>
            </a:r>
          </a:p>
        </p:txBody>
      </p:sp>
      <p:sp>
        <p:nvSpPr>
          <p:cNvPr id="606247" name="Text Box 39"/>
          <p:cNvSpPr txBox="1">
            <a:spLocks noChangeArrowheads="1"/>
          </p:cNvSpPr>
          <p:nvPr/>
        </p:nvSpPr>
        <p:spPr bwMode="auto">
          <a:xfrm>
            <a:off x="1673232" y="6165850"/>
            <a:ext cx="165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i="0">
                <a:solidFill>
                  <a:srgbClr val="3333FF"/>
                </a:solidFill>
                <a:latin typeface="Arial" charset="0"/>
              </a:rPr>
              <a:t>错误</a:t>
            </a:r>
            <a:r>
              <a:rPr lang="en-US" altLang="zh-CN" sz="2400" i="0">
                <a:solidFill>
                  <a:srgbClr val="3333FF"/>
                </a:solidFill>
                <a:latin typeface="Arial" charset="0"/>
              </a:rPr>
              <a:t>C</a:t>
            </a:r>
          </a:p>
        </p:txBody>
      </p:sp>
      <p:sp>
        <p:nvSpPr>
          <p:cNvPr id="606248" name="Line 40"/>
          <p:cNvSpPr>
            <a:spLocks noChangeShapeType="1"/>
          </p:cNvSpPr>
          <p:nvPr/>
        </p:nvSpPr>
        <p:spPr bwMode="auto">
          <a:xfrm>
            <a:off x="2498730" y="3979863"/>
            <a:ext cx="0" cy="7921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6249" name="Line 41"/>
          <p:cNvSpPr>
            <a:spLocks noChangeShapeType="1"/>
          </p:cNvSpPr>
          <p:nvPr/>
        </p:nvSpPr>
        <p:spPr bwMode="auto">
          <a:xfrm>
            <a:off x="7859713" y="438150"/>
            <a:ext cx="0" cy="503238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8794" name="Rectangle 42"/>
          <p:cNvSpPr>
            <a:spLocks noChangeArrowheads="1"/>
          </p:cNvSpPr>
          <p:nvPr/>
        </p:nvSpPr>
        <p:spPr bwMode="auto">
          <a:xfrm>
            <a:off x="250825" y="333375"/>
            <a:ext cx="8569325" cy="36004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sp>
        <p:nvSpPr>
          <p:cNvPr id="606251" name="Text Box 43"/>
          <p:cNvSpPr txBox="1">
            <a:spLocks noChangeArrowheads="1"/>
          </p:cNvSpPr>
          <p:nvPr/>
        </p:nvSpPr>
        <p:spPr bwMode="auto">
          <a:xfrm>
            <a:off x="5834092" y="4500563"/>
            <a:ext cx="2952750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i="0" dirty="0">
                <a:solidFill>
                  <a:srgbClr val="3333FF"/>
                </a:solidFill>
                <a:latin typeface="黑体" pitchFamily="2" charset="-122"/>
              </a:rPr>
              <a:t>三视图</a:t>
            </a:r>
            <a:r>
              <a:rPr lang="zh-CN" altLang="en-US" sz="2800" b="1" i="0" dirty="0">
                <a:solidFill>
                  <a:srgbClr val="3333FF"/>
                </a:solidFill>
                <a:latin typeface="黑体" pitchFamily="2" charset="-122"/>
                <a:sym typeface="Symbol" pitchFamily="18" charset="2"/>
              </a:rPr>
              <a:t>直观图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 i="0" dirty="0" smtClean="0">
                <a:solidFill>
                  <a:srgbClr val="FF0000"/>
                </a:solidFill>
                <a:latin typeface="黑体" pitchFamily="2" charset="-122"/>
              </a:rPr>
              <a:t> 正投影检验！</a:t>
            </a:r>
            <a:endParaRPr lang="zh-CN" altLang="en-US" sz="3600" b="1" i="0" dirty="0">
              <a:solidFill>
                <a:srgbClr val="FF0000"/>
              </a:solidFill>
              <a:latin typeface="黑体" pitchFamily="2" charset="-122"/>
            </a:endParaRPr>
          </a:p>
        </p:txBody>
      </p:sp>
      <p:cxnSp>
        <p:nvCxnSpPr>
          <p:cNvPr id="45" name="直接箭头连接符 44"/>
          <p:cNvCxnSpPr/>
          <p:nvPr/>
        </p:nvCxnSpPr>
        <p:spPr>
          <a:xfrm flipV="1">
            <a:off x="714348" y="5429264"/>
            <a:ext cx="500066" cy="285752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47047" y="5406573"/>
            <a:ext cx="785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3333FF"/>
                </a:solidFill>
              </a:rPr>
              <a:t>正视</a:t>
            </a:r>
            <a:endParaRPr lang="zh-CN" altLang="en-US" sz="2400" b="1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6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6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6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06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06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06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06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606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606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606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606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06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606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06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06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6246" grpId="0"/>
      <p:bldP spid="606247" grpId="0"/>
      <p:bldP spid="606248" grpId="0" animBg="1"/>
      <p:bldP spid="606248" grpId="1" animBg="1"/>
      <p:bldP spid="606249" grpId="0" animBg="1"/>
      <p:bldP spid="606249" grpId="1" animBg="1"/>
      <p:bldP spid="606251" grpId="0"/>
      <p:bldP spid="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928662" y="1000108"/>
            <a:ext cx="61928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三视图→直观图</a:t>
            </a:r>
            <a:endParaRPr lang="zh-CN" altLang="en-US" sz="3600" b="1" i="0" dirty="0">
              <a:solidFill>
                <a:srgbClr val="D60093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95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357430"/>
            <a:ext cx="310515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857364"/>
            <a:ext cx="49911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1857364"/>
            <a:ext cx="49911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1857364"/>
            <a:ext cx="49911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1857364"/>
            <a:ext cx="49911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9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67" y="1571612"/>
            <a:ext cx="30194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5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000108"/>
            <a:ext cx="420052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57158" y="500042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2014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北京海淀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模题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1085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1000108"/>
            <a:ext cx="420052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55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1000108"/>
            <a:ext cx="420052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54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0" y="1000108"/>
            <a:ext cx="420052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14282" y="428604"/>
            <a:ext cx="3357586" cy="500066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071934" y="5715016"/>
            <a:ext cx="4071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关键：正投影！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285719" y="285728"/>
          <a:ext cx="6715173" cy="3201458"/>
        </p:xfrm>
        <a:graphic>
          <a:graphicData uri="http://schemas.openxmlformats.org/presentationml/2006/ole">
            <p:oleObj spid="_x0000_s363522" name="文档" r:id="rId3" imgW="3384252" imgH="1623298" progId="Word.Document.12">
              <p:embed/>
            </p:oleObj>
          </a:graphicData>
        </a:graphic>
      </p:graphicFrame>
      <p:pic>
        <p:nvPicPr>
          <p:cNvPr id="3" name="图片 2" descr="D:\全国各地模拟、检测题\2015各地模拟题小题精选\IMG_2837.jpg"/>
          <p:cNvPicPr/>
          <p:nvPr/>
        </p:nvPicPr>
        <p:blipFill>
          <a:blip r:embed="rId4" cstate="print">
            <a:lum contrast="29000"/>
          </a:blip>
          <a:srcRect/>
          <a:stretch>
            <a:fillRect/>
          </a:stretch>
        </p:blipFill>
        <p:spPr bwMode="auto">
          <a:xfrm>
            <a:off x="5786446" y="1000108"/>
            <a:ext cx="277576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0291" name="Object 3"/>
          <p:cNvGraphicFramePr>
            <a:graphicFrameLocks noChangeAspect="1"/>
          </p:cNvGraphicFramePr>
          <p:nvPr/>
        </p:nvGraphicFramePr>
        <p:xfrm>
          <a:off x="119219" y="3643314"/>
          <a:ext cx="6953111" cy="2357454"/>
        </p:xfrm>
        <a:graphic>
          <a:graphicData uri="http://schemas.openxmlformats.org/presentationml/2006/ole">
            <p:oleObj spid="_x0000_s363523" name="文档" r:id="rId5" imgW="3619710" imgH="1233404" progId="Word.Document.12">
              <p:embed/>
            </p:oleObj>
          </a:graphicData>
        </a:graphic>
      </p:graphicFrame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85720" y="285728"/>
            <a:ext cx="8286808" cy="328614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pic>
        <p:nvPicPr>
          <p:cNvPr id="14029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8" y="4357718"/>
            <a:ext cx="22764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图片 3" descr="D:\全国各地模拟、检测题\2015各地模拟题小题精选\IMG_2840.jpg"/>
          <p:cNvPicPr/>
          <p:nvPr/>
        </p:nvPicPr>
        <p:blipFill>
          <a:blip r:embed="rId7" cstate="print">
            <a:lum contrast="37000"/>
          </a:blip>
          <a:srcRect/>
          <a:stretch>
            <a:fillRect/>
          </a:stretch>
        </p:blipFill>
        <p:spPr bwMode="auto">
          <a:xfrm>
            <a:off x="6143636" y="4357694"/>
            <a:ext cx="292892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2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2884" y="4407282"/>
            <a:ext cx="2524125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928794" y="6215082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不能将俯视图作为几何体底面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325438" y="627063"/>
          <a:ext cx="8718550" cy="776287"/>
        </p:xfrm>
        <a:graphic>
          <a:graphicData uri="http://schemas.openxmlformats.org/presentationml/2006/ole">
            <p:oleObj spid="_x0000_s6146" name="文档" r:id="rId3" imgW="4379817" imgH="395955" progId="Word.Document.8">
              <p:embed/>
            </p:oleObj>
          </a:graphicData>
        </a:graphic>
      </p:graphicFrame>
      <p:sp>
        <p:nvSpPr>
          <p:cNvPr id="119814" name="Rectangle 3"/>
          <p:cNvSpPr>
            <a:spLocks noChangeArrowheads="1"/>
          </p:cNvSpPr>
          <p:nvPr/>
        </p:nvSpPr>
        <p:spPr bwMode="auto">
          <a:xfrm>
            <a:off x="200025" y="557213"/>
            <a:ext cx="8893175" cy="9826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graphicFrame>
        <p:nvGraphicFramePr>
          <p:cNvPr id="607236" name="Object 4"/>
          <p:cNvGraphicFramePr>
            <a:graphicFrameLocks noChangeAspect="1"/>
          </p:cNvGraphicFramePr>
          <p:nvPr/>
        </p:nvGraphicFramePr>
        <p:xfrm>
          <a:off x="107950" y="1703388"/>
          <a:ext cx="8767763" cy="1190625"/>
        </p:xfrm>
        <a:graphic>
          <a:graphicData uri="http://schemas.openxmlformats.org/presentationml/2006/ole">
            <p:oleObj spid="_x0000_s6147" name="文档" r:id="rId4" imgW="4607679" imgH="623450" progId="Word.Document.8">
              <p:embed/>
            </p:oleObj>
          </a:graphicData>
        </a:graphic>
      </p:graphicFrame>
      <p:graphicFrame>
        <p:nvGraphicFramePr>
          <p:cNvPr id="607237" name="Object 5"/>
          <p:cNvGraphicFramePr>
            <a:graphicFrameLocks noChangeAspect="1"/>
          </p:cNvGraphicFramePr>
          <p:nvPr/>
        </p:nvGraphicFramePr>
        <p:xfrm>
          <a:off x="760413" y="2417763"/>
          <a:ext cx="8275637" cy="1644650"/>
        </p:xfrm>
        <a:graphic>
          <a:graphicData uri="http://schemas.openxmlformats.org/presentationml/2006/ole">
            <p:oleObj spid="_x0000_s6148" name="文档" r:id="rId5" imgW="4126004" imgH="821787" progId="Word.Document.8">
              <p:embed/>
            </p:oleObj>
          </a:graphicData>
        </a:graphic>
      </p:graphicFrame>
      <p:graphicFrame>
        <p:nvGraphicFramePr>
          <p:cNvPr id="607238" name="Object 6"/>
          <p:cNvGraphicFramePr>
            <a:graphicFrameLocks noChangeAspect="1"/>
          </p:cNvGraphicFramePr>
          <p:nvPr/>
        </p:nvGraphicFramePr>
        <p:xfrm>
          <a:off x="822325" y="4221163"/>
          <a:ext cx="5189538" cy="792162"/>
        </p:xfrm>
        <a:graphic>
          <a:graphicData uri="http://schemas.openxmlformats.org/presentationml/2006/ole">
            <p:oleObj spid="_x0000_s6149" name="文档" r:id="rId6" imgW="2634179" imgH="400275" progId="Word.Document.8">
              <p:embed/>
            </p:oleObj>
          </a:graphicData>
        </a:graphic>
      </p:graphicFrame>
      <p:sp>
        <p:nvSpPr>
          <p:cNvPr id="607239" name="Rectangle 7"/>
          <p:cNvSpPr>
            <a:spLocks noChangeArrowheads="1"/>
          </p:cNvSpPr>
          <p:nvPr/>
        </p:nvSpPr>
        <p:spPr bwMode="auto">
          <a:xfrm>
            <a:off x="827088" y="5445125"/>
            <a:ext cx="32832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400" b="1" i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容易忽略</a:t>
            </a:r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a</a:t>
            </a:r>
            <a:r>
              <a:rPr lang="en-US" altLang="zh-CN" sz="2400" b="1" i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= 0</a:t>
            </a:r>
            <a:r>
              <a:rPr lang="zh-CN" altLang="en-US" sz="2400" b="1" i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的情形</a:t>
            </a:r>
            <a:r>
              <a:rPr lang="en-US" altLang="zh-CN" sz="2400" b="1" i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7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07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07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607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723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395288" y="185738"/>
          <a:ext cx="8280400" cy="2090737"/>
        </p:xfrm>
        <a:graphic>
          <a:graphicData uri="http://schemas.openxmlformats.org/presentationml/2006/ole">
            <p:oleObj spid="_x0000_s7170" name="文档" r:id="rId3" imgW="4223543" imgH="1068719" progId="Word.Document.8">
              <p:embed/>
            </p:oleObj>
          </a:graphicData>
        </a:graphic>
      </p:graphicFrame>
      <p:sp>
        <p:nvSpPr>
          <p:cNvPr id="120836" name="Rectangle 3"/>
          <p:cNvSpPr>
            <a:spLocks noChangeArrowheads="1"/>
          </p:cNvSpPr>
          <p:nvPr/>
        </p:nvSpPr>
        <p:spPr bwMode="auto">
          <a:xfrm>
            <a:off x="250825" y="260350"/>
            <a:ext cx="8497888" cy="20145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graphicFrame>
        <p:nvGraphicFramePr>
          <p:cNvPr id="719876" name="Object 4"/>
          <p:cNvGraphicFramePr>
            <a:graphicFrameLocks noChangeAspect="1"/>
          </p:cNvGraphicFramePr>
          <p:nvPr/>
        </p:nvGraphicFramePr>
        <p:xfrm>
          <a:off x="388938" y="2420938"/>
          <a:ext cx="8215312" cy="3859212"/>
        </p:xfrm>
        <a:graphic>
          <a:graphicData uri="http://schemas.openxmlformats.org/presentationml/2006/ole">
            <p:oleObj spid="_x0000_s7171" name="文档" r:id="rId4" imgW="4253442" imgH="1994894" progId="Word.Document.8">
              <p:embed/>
            </p:oleObj>
          </a:graphicData>
        </a:graphic>
      </p:graphicFrame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6732588" y="1412875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i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区</a:t>
            </a:r>
            <a:r>
              <a:rPr lang="en-US" altLang="zh-CN" sz="2400" i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0.61</a:t>
            </a:r>
          </a:p>
        </p:txBody>
      </p:sp>
      <p:sp>
        <p:nvSpPr>
          <p:cNvPr id="719878" name="Line 6"/>
          <p:cNvSpPr>
            <a:spLocks noChangeShapeType="1"/>
          </p:cNvSpPr>
          <p:nvPr/>
        </p:nvSpPr>
        <p:spPr bwMode="auto">
          <a:xfrm>
            <a:off x="755650" y="5516563"/>
            <a:ext cx="56165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9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87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174625" y="476250"/>
          <a:ext cx="8818563" cy="431800"/>
        </p:xfrm>
        <a:graphic>
          <a:graphicData uri="http://schemas.openxmlformats.org/presentationml/2006/ole">
            <p:oleObj spid="_x0000_s8194" name="文档" r:id="rId3" imgW="4733240" imgH="197618" progId="Word.Document.8">
              <p:embed/>
            </p:oleObj>
          </a:graphicData>
        </a:graphic>
      </p:graphicFrame>
      <p:pic>
        <p:nvPicPr>
          <p:cNvPr id="121861" name="Picture 3" descr="图片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713" y="1052513"/>
            <a:ext cx="46418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2" name="Picture 4" descr="照片%20002"/>
          <p:cNvPicPr>
            <a:picLocks noChangeAspect="1" noChangeArrowheads="1"/>
          </p:cNvPicPr>
          <p:nvPr/>
        </p:nvPicPr>
        <p:blipFill>
          <a:blip r:embed="rId5"/>
          <a:srcRect t="8034" r="5229" b="5273"/>
          <a:stretch>
            <a:fillRect/>
          </a:stretch>
        </p:blipFill>
        <p:spPr bwMode="auto">
          <a:xfrm>
            <a:off x="1763713" y="4076700"/>
            <a:ext cx="3600450" cy="247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1859" name="Object 5"/>
          <p:cNvGraphicFramePr>
            <a:graphicFrameLocks noChangeAspect="1"/>
          </p:cNvGraphicFramePr>
          <p:nvPr/>
        </p:nvGraphicFramePr>
        <p:xfrm>
          <a:off x="971550" y="3573463"/>
          <a:ext cx="4968875" cy="465137"/>
        </p:xfrm>
        <a:graphic>
          <a:graphicData uri="http://schemas.openxmlformats.org/presentationml/2006/ole">
            <p:oleObj spid="_x0000_s8195" name="文档" r:id="rId6" imgW="2109674" imgH="197618" progId="Word.Document.8">
              <p:embed/>
            </p:oleObj>
          </a:graphicData>
        </a:graphic>
      </p:graphicFrame>
      <p:graphicFrame>
        <p:nvGraphicFramePr>
          <p:cNvPr id="121860" name="Object 6"/>
          <p:cNvGraphicFramePr>
            <a:graphicFrameLocks noChangeAspect="1"/>
          </p:cNvGraphicFramePr>
          <p:nvPr/>
        </p:nvGraphicFramePr>
        <p:xfrm>
          <a:off x="5573713" y="4095750"/>
          <a:ext cx="3495675" cy="1227138"/>
        </p:xfrm>
        <a:graphic>
          <a:graphicData uri="http://schemas.openxmlformats.org/presentationml/2006/ole">
            <p:oleObj spid="_x0000_s8196" name="文档" r:id="rId7" imgW="1726134" imgH="609051" progId="Word.Document.8">
              <p:embed/>
            </p:oleObj>
          </a:graphicData>
        </a:graphic>
      </p:graphicFrame>
      <p:sp>
        <p:nvSpPr>
          <p:cNvPr id="720903" name="Text Box 7"/>
          <p:cNvSpPr txBox="1">
            <a:spLocks noChangeArrowheads="1"/>
          </p:cNvSpPr>
          <p:nvPr/>
        </p:nvSpPr>
        <p:spPr bwMode="auto">
          <a:xfrm>
            <a:off x="6123016" y="5373688"/>
            <a:ext cx="25923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rgbClr val="3333FF"/>
                </a:solidFill>
                <a:latin typeface="Arial" charset="0"/>
              </a:rPr>
              <a:t>质疑的意识？</a:t>
            </a:r>
          </a:p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rgbClr val="3333FF"/>
                </a:solidFill>
                <a:latin typeface="Arial" charset="0"/>
              </a:rPr>
              <a:t>讨论的意识？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90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4946" name="Object 2"/>
          <p:cNvGraphicFramePr>
            <a:graphicFrameLocks noChangeAspect="1"/>
          </p:cNvGraphicFramePr>
          <p:nvPr/>
        </p:nvGraphicFramePr>
        <p:xfrm>
          <a:off x="827088" y="404813"/>
          <a:ext cx="7089775" cy="2141537"/>
        </p:xfrm>
        <a:graphic>
          <a:graphicData uri="http://schemas.openxmlformats.org/presentationml/2006/ole">
            <p:oleObj spid="_x0000_s2050" name="文档" r:id="rId3" imgW="3913733" imgH="1188226" progId="Word.Document.8">
              <p:embed/>
            </p:oleObj>
          </a:graphicData>
        </a:graphic>
      </p:graphicFrame>
      <p:sp>
        <p:nvSpPr>
          <p:cNvPr id="594947" name="Text Box 3"/>
          <p:cNvSpPr txBox="1">
            <a:spLocks noChangeArrowheads="1"/>
          </p:cNvSpPr>
          <p:nvPr/>
        </p:nvSpPr>
        <p:spPr bwMode="auto">
          <a:xfrm>
            <a:off x="755650" y="3213100"/>
            <a:ext cx="741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将点</a:t>
            </a:r>
            <a:r>
              <a:rPr lang="en-US" altLang="zh-CN" sz="2400" b="1" i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2400" b="1" i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的坐标错写为</a:t>
            </a:r>
            <a:r>
              <a:rPr lang="en-US" altLang="zh-CN" sz="2400" b="1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A</a:t>
            </a:r>
            <a:r>
              <a:rPr lang="en-US" altLang="zh-CN" sz="2400" b="1" i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(-1,1)</a:t>
            </a:r>
          </a:p>
        </p:txBody>
      </p:sp>
      <p:sp>
        <p:nvSpPr>
          <p:cNvPr id="594948" name="Rectangle 4"/>
          <p:cNvSpPr>
            <a:spLocks noChangeArrowheads="1"/>
          </p:cNvSpPr>
          <p:nvPr/>
        </p:nvSpPr>
        <p:spPr bwMode="auto">
          <a:xfrm>
            <a:off x="323850" y="333375"/>
            <a:ext cx="8353425" cy="2303463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sp>
        <p:nvSpPr>
          <p:cNvPr id="594949" name="Text Box 5"/>
          <p:cNvSpPr txBox="1">
            <a:spLocks noChangeArrowheads="1"/>
          </p:cNvSpPr>
          <p:nvPr/>
        </p:nvSpPr>
        <p:spPr bwMode="auto">
          <a:xfrm>
            <a:off x="1187450" y="4508500"/>
            <a:ext cx="67691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i="0">
                <a:latin typeface="黑体" pitchFamily="49" charset="-122"/>
                <a:ea typeface="黑体" pitchFamily="49" charset="-122"/>
              </a:rPr>
              <a:t>为什么马虎？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94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94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947" grpId="0"/>
      <p:bldP spid="594948" grpId="0" animBg="1"/>
      <p:bldP spid="59494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468313" y="549275"/>
          <a:ext cx="8532812" cy="849313"/>
        </p:xfrm>
        <a:graphic>
          <a:graphicData uri="http://schemas.openxmlformats.org/presentationml/2006/ole">
            <p:oleObj spid="_x0000_s9218" name="文档" r:id="rId3" imgW="4037116" imgH="400275" progId="Word.Document.8">
              <p:embed/>
            </p:oleObj>
          </a:graphicData>
        </a:graphic>
      </p:graphicFrame>
      <p:sp>
        <p:nvSpPr>
          <p:cNvPr id="122886" name="Rectangle 3"/>
          <p:cNvSpPr>
            <a:spLocks noChangeArrowheads="1"/>
          </p:cNvSpPr>
          <p:nvPr/>
        </p:nvSpPr>
        <p:spPr bwMode="auto">
          <a:xfrm>
            <a:off x="382588" y="476250"/>
            <a:ext cx="8497887" cy="9366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graphicFrame>
        <p:nvGraphicFramePr>
          <p:cNvPr id="609284" name="Object 4"/>
          <p:cNvGraphicFramePr>
            <a:graphicFrameLocks noChangeAspect="1"/>
          </p:cNvGraphicFramePr>
          <p:nvPr/>
        </p:nvGraphicFramePr>
        <p:xfrm>
          <a:off x="169863" y="1557338"/>
          <a:ext cx="6180137" cy="2473325"/>
        </p:xfrm>
        <a:graphic>
          <a:graphicData uri="http://schemas.openxmlformats.org/presentationml/2006/ole">
            <p:oleObj spid="_x0000_s9219" name="Document" r:id="rId4" imgW="2989532" imgH="1188763" progId="Word.Document.8">
              <p:embed/>
            </p:oleObj>
          </a:graphicData>
        </a:graphic>
      </p:graphicFrame>
      <p:graphicFrame>
        <p:nvGraphicFramePr>
          <p:cNvPr id="609285" name="Object 5"/>
          <p:cNvGraphicFramePr>
            <a:graphicFrameLocks noChangeAspect="1"/>
          </p:cNvGraphicFramePr>
          <p:nvPr/>
        </p:nvGraphicFramePr>
        <p:xfrm>
          <a:off x="285720" y="1500174"/>
          <a:ext cx="8378825" cy="4321175"/>
        </p:xfrm>
        <a:graphic>
          <a:graphicData uri="http://schemas.openxmlformats.org/presentationml/2006/ole">
            <p:oleObj spid="_x0000_s9220" name="Document" r:id="rId5" imgW="4004859" imgH="2070074" progId="Word.Document.8">
              <p:embed/>
            </p:oleObj>
          </a:graphicData>
        </a:graphic>
      </p:graphicFrame>
      <p:graphicFrame>
        <p:nvGraphicFramePr>
          <p:cNvPr id="609286" name="Object 6"/>
          <p:cNvGraphicFramePr>
            <a:graphicFrameLocks noChangeAspect="1"/>
          </p:cNvGraphicFramePr>
          <p:nvPr/>
        </p:nvGraphicFramePr>
        <p:xfrm>
          <a:off x="614363" y="5110163"/>
          <a:ext cx="5410200" cy="1265237"/>
        </p:xfrm>
        <a:graphic>
          <a:graphicData uri="http://schemas.openxmlformats.org/presentationml/2006/ole">
            <p:oleObj spid="_x0000_s9221" name="文档" r:id="rId6" imgW="2520113" imgH="59393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9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09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09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9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9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0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5" name="Rectangle 2"/>
          <p:cNvSpPr>
            <a:spLocks noChangeArrowheads="1"/>
          </p:cNvSpPr>
          <p:nvPr/>
        </p:nvSpPr>
        <p:spPr bwMode="auto">
          <a:xfrm>
            <a:off x="322263" y="333375"/>
            <a:ext cx="8353425" cy="1800225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graphicFrame>
        <p:nvGraphicFramePr>
          <p:cNvPr id="124930" name="Object 3"/>
          <p:cNvGraphicFramePr>
            <a:graphicFrameLocks noChangeAspect="1"/>
          </p:cNvGraphicFramePr>
          <p:nvPr/>
        </p:nvGraphicFramePr>
        <p:xfrm>
          <a:off x="603250" y="404813"/>
          <a:ext cx="7929563" cy="1654175"/>
        </p:xfrm>
        <a:graphic>
          <a:graphicData uri="http://schemas.openxmlformats.org/presentationml/2006/ole">
            <p:oleObj spid="_x0000_s11266" name="文档" r:id="rId3" imgW="3727812" imgH="781112" progId="Word.Document.8">
              <p:embed/>
            </p:oleObj>
          </a:graphicData>
        </a:graphic>
      </p:graphicFrame>
      <p:graphicFrame>
        <p:nvGraphicFramePr>
          <p:cNvPr id="592900" name="Object 4"/>
          <p:cNvGraphicFramePr>
            <a:graphicFrameLocks noChangeAspect="1"/>
          </p:cNvGraphicFramePr>
          <p:nvPr/>
        </p:nvGraphicFramePr>
        <p:xfrm>
          <a:off x="107950" y="2205038"/>
          <a:ext cx="6478588" cy="965200"/>
        </p:xfrm>
        <a:graphic>
          <a:graphicData uri="http://schemas.openxmlformats.org/presentationml/2006/ole">
            <p:oleObj spid="_x0000_s11267" name="文档" r:id="rId4" imgW="3241347" imgH="517981" progId="Word.Document.8">
              <p:embed/>
            </p:oleObj>
          </a:graphicData>
        </a:graphic>
      </p:graphicFrame>
      <p:graphicFrame>
        <p:nvGraphicFramePr>
          <p:cNvPr id="592904" name="Object 8"/>
          <p:cNvGraphicFramePr>
            <a:graphicFrameLocks noChangeAspect="1"/>
          </p:cNvGraphicFramePr>
          <p:nvPr/>
        </p:nvGraphicFramePr>
        <p:xfrm>
          <a:off x="468313" y="2924175"/>
          <a:ext cx="7986712" cy="1071563"/>
        </p:xfrm>
        <a:graphic>
          <a:graphicData uri="http://schemas.openxmlformats.org/presentationml/2006/ole">
            <p:oleObj spid="_x0000_s11268" name="文档" r:id="rId5" imgW="4293102" imgH="575935" progId="Word.Document.8">
              <p:embed/>
            </p:oleObj>
          </a:graphicData>
        </a:graphic>
      </p:graphicFrame>
      <p:graphicFrame>
        <p:nvGraphicFramePr>
          <p:cNvPr id="592905" name="Object 9"/>
          <p:cNvGraphicFramePr>
            <a:graphicFrameLocks noChangeAspect="1"/>
          </p:cNvGraphicFramePr>
          <p:nvPr/>
        </p:nvGraphicFramePr>
        <p:xfrm>
          <a:off x="425450" y="3857625"/>
          <a:ext cx="7929563" cy="576263"/>
        </p:xfrm>
        <a:graphic>
          <a:graphicData uri="http://schemas.openxmlformats.org/presentationml/2006/ole">
            <p:oleObj spid="_x0000_s11269" name="文档" r:id="rId6" imgW="4017807" imgH="291567" progId="Word.Document.8">
              <p:embed/>
            </p:oleObj>
          </a:graphicData>
        </a:graphic>
      </p:graphicFrame>
      <p:graphicFrame>
        <p:nvGraphicFramePr>
          <p:cNvPr id="592906" name="Object 10"/>
          <p:cNvGraphicFramePr>
            <a:graphicFrameLocks noChangeAspect="1"/>
          </p:cNvGraphicFramePr>
          <p:nvPr/>
        </p:nvGraphicFramePr>
        <p:xfrm>
          <a:off x="468313" y="4437063"/>
          <a:ext cx="5543550" cy="2225675"/>
        </p:xfrm>
        <a:graphic>
          <a:graphicData uri="http://schemas.openxmlformats.org/presentationml/2006/ole">
            <p:oleObj spid="_x0000_s11270" name="文档" r:id="rId7" imgW="2830213" imgH="1160509" progId="Word.Document.8">
              <p:embed/>
            </p:oleObj>
          </a:graphicData>
        </a:graphic>
      </p:graphicFrame>
      <p:sp>
        <p:nvSpPr>
          <p:cNvPr id="592907" name="Text Box 11"/>
          <p:cNvSpPr txBox="1">
            <a:spLocks noChangeArrowheads="1"/>
          </p:cNvSpPr>
          <p:nvPr/>
        </p:nvSpPr>
        <p:spPr bwMode="auto">
          <a:xfrm>
            <a:off x="5508625" y="4652963"/>
            <a:ext cx="316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极易选</a:t>
            </a:r>
            <a:r>
              <a:rPr lang="en-US" altLang="zh-CN" sz="2400" b="1" i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AC=1</a:t>
            </a:r>
            <a:r>
              <a:rPr lang="zh-CN" altLang="en-US" sz="2400" b="1" i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，错选</a:t>
            </a:r>
            <a:r>
              <a:rPr lang="en-US" altLang="zh-CN" sz="2400" b="1" i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D</a:t>
            </a:r>
          </a:p>
        </p:txBody>
      </p:sp>
      <p:sp>
        <p:nvSpPr>
          <p:cNvPr id="592908" name="Line 12"/>
          <p:cNvSpPr>
            <a:spLocks noChangeShapeType="1"/>
          </p:cNvSpPr>
          <p:nvPr/>
        </p:nvSpPr>
        <p:spPr bwMode="auto">
          <a:xfrm>
            <a:off x="4427538" y="3789363"/>
            <a:ext cx="38893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2909" name="Text Box 13"/>
          <p:cNvSpPr txBox="1">
            <a:spLocks noChangeArrowheads="1"/>
          </p:cNvSpPr>
          <p:nvPr/>
        </p:nvSpPr>
        <p:spPr bwMode="auto">
          <a:xfrm>
            <a:off x="4572000" y="6000768"/>
            <a:ext cx="41782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i="0" dirty="0">
                <a:solidFill>
                  <a:srgbClr val="FF0000"/>
                </a:solidFill>
                <a:latin typeface="Arial" charset="0"/>
              </a:rPr>
              <a:t>不善于整体把握问题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2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2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2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2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2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29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29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29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29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29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29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29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29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92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92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92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92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2907" grpId="0"/>
      <p:bldP spid="592908" grpId="0" animBg="1"/>
      <p:bldP spid="59290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742950" y="554038"/>
          <a:ext cx="8077200" cy="1676400"/>
        </p:xfrm>
        <a:graphic>
          <a:graphicData uri="http://schemas.openxmlformats.org/presentationml/2006/ole">
            <p:oleObj spid="_x0000_s12290" name="文档" r:id="rId3" imgW="4113094" imgH="853231" progId="Word.Document.8">
              <p:embed/>
            </p:oleObj>
          </a:graphicData>
        </a:graphic>
      </p:graphicFrame>
      <p:sp>
        <p:nvSpPr>
          <p:cNvPr id="125956" name="Rectangle 3"/>
          <p:cNvSpPr>
            <a:spLocks noChangeArrowheads="1"/>
          </p:cNvSpPr>
          <p:nvPr/>
        </p:nvSpPr>
        <p:spPr bwMode="auto">
          <a:xfrm>
            <a:off x="468313" y="333375"/>
            <a:ext cx="8424862" cy="18002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graphicFrame>
        <p:nvGraphicFramePr>
          <p:cNvPr id="611332" name="Object 4"/>
          <p:cNvGraphicFramePr>
            <a:graphicFrameLocks noChangeAspect="1"/>
          </p:cNvGraphicFramePr>
          <p:nvPr/>
        </p:nvGraphicFramePr>
        <p:xfrm>
          <a:off x="468313" y="2492375"/>
          <a:ext cx="7640637" cy="3044825"/>
        </p:xfrm>
        <a:graphic>
          <a:graphicData uri="http://schemas.openxmlformats.org/presentationml/2006/ole">
            <p:oleObj spid="_x0000_s12291" name="文档" r:id="rId4" imgW="3709767" imgH="147439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1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2354" name="Object 2"/>
          <p:cNvGraphicFramePr>
            <a:graphicFrameLocks noChangeAspect="1"/>
          </p:cNvGraphicFramePr>
          <p:nvPr/>
        </p:nvGraphicFramePr>
        <p:xfrm>
          <a:off x="539750" y="404813"/>
          <a:ext cx="7056438" cy="3744912"/>
        </p:xfrm>
        <a:graphic>
          <a:graphicData uri="http://schemas.openxmlformats.org/presentationml/2006/ole">
            <p:oleObj spid="_x0000_s13314" name="文档" r:id="rId3" imgW="3822084" imgH="2025433" progId="Word.Document.8">
              <p:embed/>
            </p:oleObj>
          </a:graphicData>
        </a:graphic>
      </p:graphicFrame>
      <p:graphicFrame>
        <p:nvGraphicFramePr>
          <p:cNvPr id="612355" name="Object 3"/>
          <p:cNvGraphicFramePr>
            <a:graphicFrameLocks noChangeAspect="1"/>
          </p:cNvGraphicFramePr>
          <p:nvPr/>
        </p:nvGraphicFramePr>
        <p:xfrm>
          <a:off x="395288" y="4076700"/>
          <a:ext cx="8432800" cy="2514600"/>
        </p:xfrm>
        <a:graphic>
          <a:graphicData uri="http://schemas.openxmlformats.org/presentationml/2006/ole">
            <p:oleObj spid="_x0000_s13315" name="文档" r:id="rId4" imgW="4213825" imgH="1259498" progId="Word.Document.8">
              <p:embed/>
            </p:oleObj>
          </a:graphicData>
        </a:graphic>
      </p:graphicFrame>
      <p:graphicFrame>
        <p:nvGraphicFramePr>
          <p:cNvPr id="612360" name="Object 8"/>
          <p:cNvGraphicFramePr>
            <a:graphicFrameLocks noChangeAspect="1"/>
          </p:cNvGraphicFramePr>
          <p:nvPr/>
        </p:nvGraphicFramePr>
        <p:xfrm>
          <a:off x="2987675" y="3141663"/>
          <a:ext cx="1300163" cy="877887"/>
        </p:xfrm>
        <a:graphic>
          <a:graphicData uri="http://schemas.openxmlformats.org/presentationml/2006/ole">
            <p:oleObj spid="_x0000_s13316" name="Equation" r:id="rId5" imgW="634680" imgH="431640" progId="Equation.DSMT4">
              <p:embed/>
            </p:oleObj>
          </a:graphicData>
        </a:graphic>
      </p:graphicFrame>
      <p:sp>
        <p:nvSpPr>
          <p:cNvPr id="612362" name="Text Box 10"/>
          <p:cNvSpPr txBox="1">
            <a:spLocks noChangeArrowheads="1"/>
          </p:cNvSpPr>
          <p:nvPr/>
        </p:nvSpPr>
        <p:spPr bwMode="auto">
          <a:xfrm>
            <a:off x="4427538" y="3213100"/>
            <a:ext cx="360045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95300" indent="-495300" fontAlgn="b">
              <a:spcBef>
                <a:spcPct val="50000"/>
              </a:spcBef>
            </a:pPr>
            <a:r>
              <a:rPr lang="zh-CN" altLang="en-US" sz="3600" b="1" i="0" dirty="0">
                <a:solidFill>
                  <a:srgbClr val="FF0000"/>
                </a:solidFill>
              </a:rPr>
              <a:t>哪个正确？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2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2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85" decel="100000"/>
                                        <p:tgtEl>
                                          <p:spTgt spid="6123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85" decel="100000"/>
                                        <p:tgtEl>
                                          <p:spTgt spid="6123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123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385" fill="hold"/>
                                        <p:tgtEl>
                                          <p:spTgt spid="612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12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385" fill="hold"/>
                                        <p:tgtEl>
                                          <p:spTgt spid="612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12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2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2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2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23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2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23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2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23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2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23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23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612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236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3378" name="Object 2"/>
          <p:cNvGraphicFramePr>
            <a:graphicFrameLocks noChangeAspect="1"/>
          </p:cNvGraphicFramePr>
          <p:nvPr/>
        </p:nvGraphicFramePr>
        <p:xfrm>
          <a:off x="685800" y="558800"/>
          <a:ext cx="7823200" cy="3657600"/>
        </p:xfrm>
        <a:graphic>
          <a:graphicData uri="http://schemas.openxmlformats.org/presentationml/2006/ole">
            <p:oleObj spid="_x0000_s14338" name="文档" r:id="rId3" imgW="3950444" imgH="1861710" progId="Word.Document.8">
              <p:embed/>
            </p:oleObj>
          </a:graphicData>
        </a:graphic>
      </p:graphicFrame>
      <p:graphicFrame>
        <p:nvGraphicFramePr>
          <p:cNvPr id="613379" name="Object 3"/>
          <p:cNvGraphicFramePr>
            <a:graphicFrameLocks noChangeAspect="1"/>
          </p:cNvGraphicFramePr>
          <p:nvPr/>
        </p:nvGraphicFramePr>
        <p:xfrm>
          <a:off x="827088" y="4365625"/>
          <a:ext cx="7993062" cy="822325"/>
        </p:xfrm>
        <a:graphic>
          <a:graphicData uri="http://schemas.openxmlformats.org/presentationml/2006/ole">
            <p:oleObj spid="_x0000_s14339" name="文档" r:id="rId4" imgW="3778746" imgH="39601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611188" y="188913"/>
          <a:ext cx="8213725" cy="1230312"/>
        </p:xfrm>
        <a:graphic>
          <a:graphicData uri="http://schemas.openxmlformats.org/presentationml/2006/ole">
            <p:oleObj spid="_x0000_s15362" name="文档" r:id="rId3" imgW="3930384" imgH="593933" progId="Word.Document.8">
              <p:embed/>
            </p:oleObj>
          </a:graphicData>
        </a:graphic>
      </p:graphicFrame>
      <p:sp>
        <p:nvSpPr>
          <p:cNvPr id="129029" name="Rectangle 3"/>
          <p:cNvSpPr>
            <a:spLocks noChangeArrowheads="1"/>
          </p:cNvSpPr>
          <p:nvPr/>
        </p:nvSpPr>
        <p:spPr bwMode="auto">
          <a:xfrm>
            <a:off x="382588" y="260350"/>
            <a:ext cx="8497887" cy="13684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pic>
        <p:nvPicPr>
          <p:cNvPr id="61440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61063" y="2205038"/>
            <a:ext cx="30035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405" name="Object 5"/>
          <p:cNvGraphicFramePr>
            <a:graphicFrameLocks noChangeAspect="1"/>
          </p:cNvGraphicFramePr>
          <p:nvPr/>
        </p:nvGraphicFramePr>
        <p:xfrm>
          <a:off x="112713" y="1903413"/>
          <a:ext cx="6551612" cy="2606675"/>
        </p:xfrm>
        <a:graphic>
          <a:graphicData uri="http://schemas.openxmlformats.org/presentationml/2006/ole">
            <p:oleObj spid="_x0000_s15363" name="文档" r:id="rId5" imgW="3494878" imgH="1391243" progId="Word.Document.8">
              <p:embed/>
            </p:oleObj>
          </a:graphicData>
        </a:graphic>
      </p:graphicFrame>
      <p:graphicFrame>
        <p:nvGraphicFramePr>
          <p:cNvPr id="614406" name="Object 6"/>
          <p:cNvGraphicFramePr>
            <a:graphicFrameLocks noChangeAspect="1"/>
          </p:cNvGraphicFramePr>
          <p:nvPr/>
        </p:nvGraphicFramePr>
        <p:xfrm>
          <a:off x="550863" y="4471988"/>
          <a:ext cx="6702425" cy="1677987"/>
        </p:xfrm>
        <a:graphic>
          <a:graphicData uri="http://schemas.openxmlformats.org/presentationml/2006/ole">
            <p:oleObj spid="_x0000_s15364" name="文档" r:id="rId6" imgW="3404441" imgH="852384" progId="Word.Document.8">
              <p:embed/>
            </p:oleObj>
          </a:graphicData>
        </a:graphic>
      </p:graphicFrame>
      <p:sp>
        <p:nvSpPr>
          <p:cNvPr id="614407" name="Rectangle 7"/>
          <p:cNvSpPr>
            <a:spLocks noChangeArrowheads="1"/>
          </p:cNvSpPr>
          <p:nvPr/>
        </p:nvSpPr>
        <p:spPr bwMode="auto">
          <a:xfrm>
            <a:off x="395288" y="6165850"/>
            <a:ext cx="4968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i="0">
                <a:solidFill>
                  <a:srgbClr val="0000FF"/>
                </a:solidFill>
                <a:latin typeface="黑体" pitchFamily="2" charset="-122"/>
              </a:rPr>
              <a:t>容易忽略</a:t>
            </a:r>
            <a:r>
              <a:rPr lang="zh-CN" altLang="en-US" sz="2400" i="0">
                <a:solidFill>
                  <a:srgbClr val="0000FF"/>
                </a:solidFill>
              </a:rPr>
              <a:t>几何条件对轨迹的影响</a:t>
            </a:r>
            <a:endParaRPr lang="zh-CN" altLang="en-US" sz="2400" i="0">
              <a:solidFill>
                <a:srgbClr val="0000FF"/>
              </a:solidFill>
              <a:latin typeface="黑体" pitchFamily="2" charset="-122"/>
            </a:endParaRPr>
          </a:p>
        </p:txBody>
      </p:sp>
      <p:sp>
        <p:nvSpPr>
          <p:cNvPr id="614409" name="Rectangle 9"/>
          <p:cNvSpPr>
            <a:spLocks noChangeArrowheads="1"/>
          </p:cNvSpPr>
          <p:nvPr/>
        </p:nvSpPr>
        <p:spPr bwMode="auto">
          <a:xfrm>
            <a:off x="5292725" y="6092825"/>
            <a:ext cx="3097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i="0">
                <a:latin typeface="黑体" pitchFamily="2" charset="-122"/>
              </a:rPr>
              <a:t>强化等价转化的意识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4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4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614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614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07" grpId="0"/>
      <p:bldP spid="61440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ChangeArrowheads="1"/>
          </p:cNvSpPr>
          <p:nvPr/>
        </p:nvSpPr>
        <p:spPr bwMode="auto">
          <a:xfrm>
            <a:off x="481013" y="215900"/>
            <a:ext cx="8523287" cy="1997075"/>
          </a:xfrm>
          <a:prstGeom prst="rect">
            <a:avLst/>
          </a:prstGeom>
          <a:noFill/>
          <a:ln w="22225">
            <a:noFill/>
            <a:miter lim="800000"/>
            <a:headEnd/>
            <a:tailEnd type="none" w="lg" len="lg"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600" i="0">
                <a:solidFill>
                  <a:schemeClr val="tx1"/>
                </a:solidFill>
              </a:rPr>
              <a:t>        </a:t>
            </a:r>
            <a:r>
              <a:rPr lang="zh-CN" altLang="en-US" sz="2600" i="0">
                <a:solidFill>
                  <a:schemeClr val="tx1"/>
                </a:solidFill>
              </a:rPr>
              <a:t>已知椭圆        </a:t>
            </a:r>
            <a:r>
              <a:rPr lang="en-US" altLang="zh-CN" sz="2600" i="0">
                <a:solidFill>
                  <a:schemeClr val="tx1"/>
                </a:solidFill>
              </a:rPr>
              <a:t>+       = 1 </a:t>
            </a:r>
            <a:r>
              <a:rPr lang="zh-CN" altLang="en-US" sz="2600" i="0">
                <a:solidFill>
                  <a:schemeClr val="tx1"/>
                </a:solidFill>
              </a:rPr>
              <a:t>的左、右焦点分别为 </a:t>
            </a:r>
            <a:r>
              <a:rPr lang="en-US" altLang="zh-CN" sz="2600">
                <a:solidFill>
                  <a:schemeClr val="tx1"/>
                </a:solidFill>
              </a:rPr>
              <a:t>F</a:t>
            </a:r>
            <a:r>
              <a:rPr lang="en-US" altLang="zh-CN" sz="2800" i="0" baseline="-25000">
                <a:solidFill>
                  <a:schemeClr val="tx1"/>
                </a:solidFill>
              </a:rPr>
              <a:t>1</a:t>
            </a:r>
            <a:r>
              <a:rPr lang="zh-CN" altLang="en-US" sz="2600" i="0">
                <a:solidFill>
                  <a:schemeClr val="tx1"/>
                </a:solidFill>
              </a:rPr>
              <a:t>，</a:t>
            </a:r>
            <a:r>
              <a:rPr lang="en-US" altLang="zh-CN" sz="2600">
                <a:solidFill>
                  <a:schemeClr val="tx1"/>
                </a:solidFill>
              </a:rPr>
              <a:t>F</a:t>
            </a:r>
            <a:r>
              <a:rPr lang="en-US" altLang="zh-CN" sz="2800" i="0" baseline="-25000">
                <a:solidFill>
                  <a:schemeClr val="tx1"/>
                </a:solidFill>
              </a:rPr>
              <a:t>2</a:t>
            </a:r>
            <a:r>
              <a:rPr lang="zh-CN" altLang="en-US" sz="2600" i="0">
                <a:solidFill>
                  <a:schemeClr val="tx1"/>
                </a:solidFill>
              </a:rPr>
              <a:t>，</a:t>
            </a:r>
            <a:r>
              <a:rPr lang="zh-CN" altLang="en-US" sz="2500" i="0">
                <a:solidFill>
                  <a:schemeClr val="tx1"/>
                </a:solidFill>
              </a:rPr>
              <a:t>点 </a:t>
            </a:r>
            <a:r>
              <a:rPr lang="en-US" altLang="zh-CN" sz="2600">
                <a:solidFill>
                  <a:schemeClr val="tx1"/>
                </a:solidFill>
              </a:rPr>
              <a:t>P</a:t>
            </a:r>
            <a:r>
              <a:rPr lang="en-US" altLang="zh-CN" sz="2600" i="0">
                <a:solidFill>
                  <a:schemeClr val="tx1"/>
                </a:solidFill>
              </a:rPr>
              <a:t> </a:t>
            </a:r>
            <a:r>
              <a:rPr lang="zh-CN" altLang="en-US" sz="2500" i="0">
                <a:solidFill>
                  <a:schemeClr val="tx1"/>
                </a:solidFill>
              </a:rPr>
              <a:t>在椭圆上，</a:t>
            </a:r>
            <a:r>
              <a:rPr lang="zh-CN" altLang="en-US" sz="2600" i="0">
                <a:solidFill>
                  <a:schemeClr val="tx1"/>
                </a:solidFill>
              </a:rPr>
              <a:t>若 </a:t>
            </a:r>
            <a:r>
              <a:rPr lang="en-US" altLang="zh-CN" sz="2600">
                <a:solidFill>
                  <a:schemeClr val="tx1"/>
                </a:solidFill>
              </a:rPr>
              <a:t>P</a:t>
            </a:r>
            <a:r>
              <a:rPr lang="zh-CN" altLang="en-US" sz="2600" i="0">
                <a:solidFill>
                  <a:schemeClr val="tx1"/>
                </a:solidFill>
              </a:rPr>
              <a:t>，</a:t>
            </a:r>
            <a:r>
              <a:rPr lang="en-US" altLang="zh-CN" sz="2600">
                <a:solidFill>
                  <a:schemeClr val="tx1"/>
                </a:solidFill>
              </a:rPr>
              <a:t>F</a:t>
            </a:r>
            <a:r>
              <a:rPr lang="en-US" altLang="zh-CN" sz="2800" i="0" baseline="-25000">
                <a:solidFill>
                  <a:schemeClr val="tx1"/>
                </a:solidFill>
              </a:rPr>
              <a:t>1</a:t>
            </a:r>
            <a:r>
              <a:rPr lang="zh-CN" altLang="en-US" sz="2600" i="0">
                <a:solidFill>
                  <a:schemeClr val="tx1"/>
                </a:solidFill>
              </a:rPr>
              <a:t>，</a:t>
            </a:r>
            <a:r>
              <a:rPr lang="en-US" altLang="zh-CN" sz="2600">
                <a:solidFill>
                  <a:schemeClr val="tx1"/>
                </a:solidFill>
              </a:rPr>
              <a:t>F</a:t>
            </a:r>
            <a:r>
              <a:rPr lang="en-US" altLang="zh-CN" sz="2800" i="0" baseline="-25000">
                <a:solidFill>
                  <a:schemeClr val="tx1"/>
                </a:solidFill>
              </a:rPr>
              <a:t>2</a:t>
            </a:r>
            <a:r>
              <a:rPr lang="en-US" altLang="zh-CN" sz="2600" i="0">
                <a:solidFill>
                  <a:schemeClr val="tx1"/>
                </a:solidFill>
              </a:rPr>
              <a:t> </a:t>
            </a:r>
            <a:r>
              <a:rPr lang="zh-CN" altLang="en-US" sz="2600" i="0">
                <a:solidFill>
                  <a:schemeClr val="tx1"/>
                </a:solidFill>
              </a:rPr>
              <a:t>是一个直角三角</a:t>
            </a:r>
          </a:p>
          <a:p>
            <a:pPr>
              <a:lnSpc>
                <a:spcPct val="160000"/>
              </a:lnSpc>
            </a:pPr>
            <a:r>
              <a:rPr lang="zh-CN" altLang="en-US" sz="2600" i="0">
                <a:solidFill>
                  <a:schemeClr val="tx1"/>
                </a:solidFill>
              </a:rPr>
              <a:t>形的三个顶点，则点 </a:t>
            </a:r>
            <a:r>
              <a:rPr lang="en-US" altLang="zh-CN" sz="2600">
                <a:solidFill>
                  <a:schemeClr val="tx1"/>
                </a:solidFill>
              </a:rPr>
              <a:t>P</a:t>
            </a:r>
            <a:r>
              <a:rPr lang="en-US" altLang="zh-CN" sz="2600" i="0">
                <a:solidFill>
                  <a:schemeClr val="tx1"/>
                </a:solidFill>
              </a:rPr>
              <a:t> </a:t>
            </a:r>
            <a:r>
              <a:rPr lang="zh-CN" altLang="en-US" sz="2600" i="0">
                <a:solidFill>
                  <a:schemeClr val="tx1"/>
                </a:solidFill>
              </a:rPr>
              <a:t>到 </a:t>
            </a:r>
            <a:r>
              <a:rPr lang="en-US" altLang="zh-CN" sz="2600">
                <a:solidFill>
                  <a:schemeClr val="tx1"/>
                </a:solidFill>
              </a:rPr>
              <a:t>x</a:t>
            </a:r>
            <a:r>
              <a:rPr lang="en-US" altLang="zh-CN" sz="2600" i="0">
                <a:solidFill>
                  <a:schemeClr val="tx1"/>
                </a:solidFill>
              </a:rPr>
              <a:t> </a:t>
            </a:r>
            <a:r>
              <a:rPr lang="zh-CN" altLang="en-US" sz="2600" i="0">
                <a:solidFill>
                  <a:schemeClr val="tx1"/>
                </a:solidFill>
              </a:rPr>
              <a:t>轴的距离为</a:t>
            </a:r>
            <a:r>
              <a:rPr lang="en-US" altLang="zh-CN" sz="2600" i="0">
                <a:solidFill>
                  <a:schemeClr val="tx1"/>
                </a:solidFill>
              </a:rPr>
              <a:t>___________.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286187" y="162019"/>
            <a:ext cx="1054100" cy="885825"/>
            <a:chOff x="3288" y="1117"/>
            <a:chExt cx="362" cy="558"/>
          </a:xfrm>
        </p:grpSpPr>
        <p:sp>
          <p:nvSpPr>
            <p:cNvPr id="192556" name="Rectangle 4"/>
            <p:cNvSpPr>
              <a:spLocks noChangeArrowheads="1"/>
            </p:cNvSpPr>
            <p:nvPr/>
          </p:nvSpPr>
          <p:spPr bwMode="auto">
            <a:xfrm>
              <a:off x="3288" y="1117"/>
              <a:ext cx="362" cy="558"/>
            </a:xfrm>
            <a:prstGeom prst="rect">
              <a:avLst/>
            </a:prstGeom>
            <a:noFill/>
            <a:ln w="22225" algn="ctr">
              <a:noFill/>
              <a:miter lim="800000"/>
              <a:headEnd/>
              <a:tailEnd/>
            </a:ln>
          </p:spPr>
          <p:txBody>
            <a:bodyPr lIns="90000" rIns="90000">
              <a:spAutoFit/>
            </a:bodyPr>
            <a:lstStyle/>
            <a:p>
              <a:pPr marL="495300" indent="-495300" algn="ctr" fontAlgn="b"/>
              <a:r>
                <a:rPr lang="en-US" altLang="zh-CN" sz="2600" dirty="0">
                  <a:solidFill>
                    <a:schemeClr val="tx1"/>
                  </a:solidFill>
                </a:rPr>
                <a:t>x</a:t>
              </a:r>
              <a:r>
                <a:rPr lang="en-US" altLang="zh-CN" sz="2800" i="0" baseline="30000" dirty="0">
                  <a:solidFill>
                    <a:schemeClr val="tx1"/>
                  </a:solidFill>
                </a:rPr>
                <a:t>2</a:t>
              </a:r>
            </a:p>
            <a:p>
              <a:pPr marL="495300" indent="-495300" algn="ctr" fontAlgn="b"/>
              <a:r>
                <a:rPr lang="en-US" altLang="zh-CN" sz="2600" i="0" dirty="0">
                  <a:solidFill>
                    <a:schemeClr val="tx1"/>
                  </a:solidFill>
                </a:rPr>
                <a:t>16</a:t>
              </a:r>
              <a:endParaRPr lang="en-US" altLang="zh-CN" sz="2800" baseline="30000" dirty="0">
                <a:solidFill>
                  <a:schemeClr val="tx1"/>
                </a:solidFill>
              </a:endParaRPr>
            </a:p>
          </p:txBody>
        </p:sp>
        <p:sp>
          <p:nvSpPr>
            <p:cNvPr id="192557" name="Line 5"/>
            <p:cNvSpPr>
              <a:spLocks noChangeShapeType="1"/>
            </p:cNvSpPr>
            <p:nvPr/>
          </p:nvSpPr>
          <p:spPr bwMode="auto">
            <a:xfrm>
              <a:off x="3395" y="1415"/>
              <a:ext cx="149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 lIns="90000" rIns="90000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967692" y="162019"/>
            <a:ext cx="1054100" cy="885825"/>
            <a:chOff x="3288" y="1117"/>
            <a:chExt cx="362" cy="558"/>
          </a:xfrm>
        </p:grpSpPr>
        <p:sp>
          <p:nvSpPr>
            <p:cNvPr id="192554" name="Rectangle 7"/>
            <p:cNvSpPr>
              <a:spLocks noChangeArrowheads="1"/>
            </p:cNvSpPr>
            <p:nvPr/>
          </p:nvSpPr>
          <p:spPr bwMode="auto">
            <a:xfrm>
              <a:off x="3288" y="1117"/>
              <a:ext cx="362" cy="558"/>
            </a:xfrm>
            <a:prstGeom prst="rect">
              <a:avLst/>
            </a:prstGeom>
            <a:noFill/>
            <a:ln w="22225" algn="ctr">
              <a:noFill/>
              <a:miter lim="800000"/>
              <a:headEnd/>
              <a:tailEnd/>
            </a:ln>
          </p:spPr>
          <p:txBody>
            <a:bodyPr lIns="90000" rIns="90000">
              <a:spAutoFit/>
            </a:bodyPr>
            <a:lstStyle/>
            <a:p>
              <a:pPr marL="495300" indent="-495300" algn="ctr" fontAlgn="b"/>
              <a:r>
                <a:rPr lang="en-US" altLang="zh-CN" sz="2600" dirty="0">
                  <a:solidFill>
                    <a:schemeClr val="tx1"/>
                  </a:solidFill>
                </a:rPr>
                <a:t>y</a:t>
              </a:r>
              <a:r>
                <a:rPr lang="en-US" altLang="zh-CN" sz="2800" i="0" baseline="30000" dirty="0">
                  <a:solidFill>
                    <a:schemeClr val="tx1"/>
                  </a:solidFill>
                </a:rPr>
                <a:t>2</a:t>
              </a:r>
            </a:p>
            <a:p>
              <a:pPr marL="495300" indent="-495300" algn="ctr" fontAlgn="b"/>
              <a:r>
                <a:rPr lang="en-US" altLang="zh-CN" sz="2600" i="0" dirty="0">
                  <a:solidFill>
                    <a:schemeClr val="tx1"/>
                  </a:solidFill>
                </a:rPr>
                <a:t>9</a:t>
              </a:r>
              <a:endParaRPr lang="en-US" altLang="zh-CN" sz="2800" baseline="30000" dirty="0">
                <a:solidFill>
                  <a:schemeClr val="tx1"/>
                </a:solidFill>
              </a:endParaRPr>
            </a:p>
          </p:txBody>
        </p:sp>
        <p:sp>
          <p:nvSpPr>
            <p:cNvPr id="192555" name="Line 8"/>
            <p:cNvSpPr>
              <a:spLocks noChangeShapeType="1"/>
            </p:cNvSpPr>
            <p:nvPr/>
          </p:nvSpPr>
          <p:spPr bwMode="auto">
            <a:xfrm>
              <a:off x="3395" y="1415"/>
              <a:ext cx="149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 lIns="90000" rIns="90000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92517" name="Rectangle 24"/>
          <p:cNvSpPr>
            <a:spLocks noChangeArrowheads="1"/>
          </p:cNvSpPr>
          <p:nvPr/>
        </p:nvSpPr>
        <p:spPr bwMode="auto">
          <a:xfrm>
            <a:off x="179388" y="188913"/>
            <a:ext cx="8750330" cy="2159000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sp>
        <p:nvSpPr>
          <p:cNvPr id="684057" name="Rectangle 25"/>
          <p:cNvSpPr>
            <a:spLocks noChangeArrowheads="1"/>
          </p:cNvSpPr>
          <p:nvPr/>
        </p:nvSpPr>
        <p:spPr bwMode="auto">
          <a:xfrm>
            <a:off x="250825" y="2351088"/>
            <a:ext cx="8523288" cy="1362075"/>
          </a:xfrm>
          <a:prstGeom prst="rect">
            <a:avLst/>
          </a:prstGeom>
          <a:noFill/>
          <a:ln w="22225">
            <a:noFill/>
            <a:miter lim="800000"/>
            <a:headEnd/>
            <a:tailEnd type="none" w="lg" len="lg"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600" i="0" dirty="0">
                <a:solidFill>
                  <a:schemeClr val="tx1"/>
                </a:solidFill>
              </a:rPr>
              <a:t>        </a:t>
            </a:r>
            <a:r>
              <a:rPr lang="zh-CN" altLang="en-US" sz="2600" i="0" dirty="0">
                <a:solidFill>
                  <a:schemeClr val="tx1"/>
                </a:solidFill>
              </a:rPr>
              <a:t>错解：根据题意，</a:t>
            </a:r>
            <a:r>
              <a:rPr lang="en-US" altLang="zh-CN" sz="2600" dirty="0">
                <a:solidFill>
                  <a:schemeClr val="tx1"/>
                </a:solidFill>
              </a:rPr>
              <a:t>PF</a:t>
            </a:r>
            <a:r>
              <a:rPr lang="en-US" altLang="zh-CN" sz="2800" i="0" baseline="-25000" dirty="0">
                <a:solidFill>
                  <a:schemeClr val="tx1"/>
                </a:solidFill>
              </a:rPr>
              <a:t>1</a:t>
            </a:r>
            <a:r>
              <a:rPr lang="en-US" altLang="zh-CN" sz="2600" i="0" dirty="0">
                <a:solidFill>
                  <a:schemeClr val="tx1"/>
                </a:solidFill>
                <a:latin typeface="黑体" pitchFamily="2" charset="-122"/>
              </a:rPr>
              <a:t>⊥</a:t>
            </a:r>
            <a:r>
              <a:rPr lang="en-US" altLang="zh-CN" sz="2600" dirty="0">
                <a:solidFill>
                  <a:schemeClr val="tx1"/>
                </a:solidFill>
              </a:rPr>
              <a:t>PF</a:t>
            </a:r>
            <a:r>
              <a:rPr lang="en-US" altLang="zh-CN" sz="2800" i="0" baseline="-25000" dirty="0">
                <a:solidFill>
                  <a:schemeClr val="tx1"/>
                </a:solidFill>
              </a:rPr>
              <a:t>2</a:t>
            </a:r>
            <a:r>
              <a:rPr lang="zh-CN" altLang="en-US" sz="2600" i="0" dirty="0">
                <a:solidFill>
                  <a:schemeClr val="tx1"/>
                </a:solidFill>
              </a:rPr>
              <a:t>，则点 </a:t>
            </a:r>
            <a:r>
              <a:rPr lang="en-US" altLang="zh-CN" sz="2600" dirty="0">
                <a:solidFill>
                  <a:schemeClr val="tx1"/>
                </a:solidFill>
              </a:rPr>
              <a:t>P</a:t>
            </a:r>
            <a:r>
              <a:rPr lang="en-US" altLang="zh-CN" sz="2600" i="0" dirty="0">
                <a:solidFill>
                  <a:schemeClr val="tx1"/>
                </a:solidFill>
              </a:rPr>
              <a:t> </a:t>
            </a:r>
            <a:r>
              <a:rPr lang="zh-CN" altLang="en-US" sz="2600" i="0" dirty="0">
                <a:solidFill>
                  <a:schemeClr val="tx1"/>
                </a:solidFill>
              </a:rPr>
              <a:t>是以原点为</a:t>
            </a:r>
          </a:p>
          <a:p>
            <a:pPr>
              <a:lnSpc>
                <a:spcPct val="160000"/>
              </a:lnSpc>
            </a:pPr>
            <a:r>
              <a:rPr lang="zh-CN" altLang="en-US" sz="2600" i="0" dirty="0">
                <a:solidFill>
                  <a:schemeClr val="tx1"/>
                </a:solidFill>
              </a:rPr>
              <a:t>圆心，</a:t>
            </a:r>
            <a:r>
              <a:rPr lang="en-US" altLang="zh-CN" sz="2600" dirty="0">
                <a:solidFill>
                  <a:schemeClr val="tx1"/>
                </a:solidFill>
              </a:rPr>
              <a:t>c</a:t>
            </a:r>
            <a:r>
              <a:rPr lang="en-US" altLang="zh-CN" sz="2600" i="0" dirty="0">
                <a:solidFill>
                  <a:schemeClr val="tx1"/>
                </a:solidFill>
              </a:rPr>
              <a:t> =  </a:t>
            </a:r>
            <a:r>
              <a:rPr lang="en-US" altLang="zh-CN" sz="2600" i="0" baseline="-25000" dirty="0">
                <a:solidFill>
                  <a:schemeClr val="tx1"/>
                </a:solidFill>
              </a:rPr>
              <a:t> </a:t>
            </a:r>
            <a:r>
              <a:rPr lang="en-US" altLang="zh-CN" sz="2600" i="0" dirty="0">
                <a:solidFill>
                  <a:schemeClr val="tx1"/>
                </a:solidFill>
              </a:rPr>
              <a:t>7 </a:t>
            </a:r>
            <a:r>
              <a:rPr lang="zh-CN" altLang="en-US" sz="2600" i="0" dirty="0">
                <a:solidFill>
                  <a:schemeClr val="tx1"/>
                </a:solidFill>
              </a:rPr>
              <a:t>为半径的圆上的点</a:t>
            </a:r>
            <a:r>
              <a:rPr lang="en-US" altLang="zh-CN" sz="2600" i="0" dirty="0">
                <a:solidFill>
                  <a:schemeClr val="tx1"/>
                </a:solidFill>
              </a:rPr>
              <a:t>. </a:t>
            </a:r>
          </a:p>
        </p:txBody>
      </p: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1706843" y="3221131"/>
            <a:ext cx="371475" cy="303213"/>
            <a:chOff x="1744" y="3049"/>
            <a:chExt cx="234" cy="191"/>
          </a:xfrm>
        </p:grpSpPr>
        <p:grpSp>
          <p:nvGrpSpPr>
            <p:cNvPr id="5" name="Group 27"/>
            <p:cNvGrpSpPr>
              <a:grpSpLocks/>
            </p:cNvGrpSpPr>
            <p:nvPr/>
          </p:nvGrpSpPr>
          <p:grpSpPr bwMode="auto">
            <a:xfrm>
              <a:off x="1744" y="3049"/>
              <a:ext cx="112" cy="191"/>
              <a:chOff x="2993" y="2333"/>
              <a:chExt cx="121" cy="219"/>
            </a:xfrm>
          </p:grpSpPr>
          <p:sp>
            <p:nvSpPr>
              <p:cNvPr id="192551" name="Line 28"/>
              <p:cNvSpPr>
                <a:spLocks noChangeShapeType="1"/>
              </p:cNvSpPr>
              <p:nvPr/>
            </p:nvSpPr>
            <p:spPr bwMode="auto">
              <a:xfrm flipV="1">
                <a:off x="2993" y="2473"/>
                <a:ext cx="29" cy="17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2552" name="Line 29"/>
              <p:cNvSpPr>
                <a:spLocks noChangeShapeType="1"/>
              </p:cNvSpPr>
              <p:nvPr/>
            </p:nvSpPr>
            <p:spPr bwMode="auto">
              <a:xfrm>
                <a:off x="3018" y="2473"/>
                <a:ext cx="37" cy="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2553" name="Line 30"/>
              <p:cNvSpPr>
                <a:spLocks noChangeShapeType="1"/>
              </p:cNvSpPr>
              <p:nvPr/>
            </p:nvSpPr>
            <p:spPr bwMode="auto">
              <a:xfrm flipV="1">
                <a:off x="3056" y="2333"/>
                <a:ext cx="58" cy="21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2550" name="Line 31"/>
            <p:cNvSpPr>
              <a:spLocks noChangeShapeType="1"/>
            </p:cNvSpPr>
            <p:nvPr/>
          </p:nvSpPr>
          <p:spPr bwMode="auto">
            <a:xfrm>
              <a:off x="1852" y="3055"/>
              <a:ext cx="126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none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32"/>
          <p:cNvGrpSpPr>
            <a:grpSpLocks/>
          </p:cNvGrpSpPr>
          <p:nvPr/>
        </p:nvGrpSpPr>
        <p:grpSpPr bwMode="auto">
          <a:xfrm>
            <a:off x="250825" y="4491038"/>
            <a:ext cx="3443288" cy="1574800"/>
            <a:chOff x="303" y="2302"/>
            <a:chExt cx="2169" cy="992"/>
          </a:xfrm>
        </p:grpSpPr>
        <p:sp>
          <p:nvSpPr>
            <p:cNvPr id="192539" name="Rectangle 33"/>
            <p:cNvSpPr>
              <a:spLocks noChangeArrowheads="1"/>
            </p:cNvSpPr>
            <p:nvPr/>
          </p:nvSpPr>
          <p:spPr bwMode="auto">
            <a:xfrm>
              <a:off x="303" y="2302"/>
              <a:ext cx="2169" cy="858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 type="none" w="lg" len="lg"/>
            </a:ln>
          </p:spPr>
          <p:txBody>
            <a:bodyPr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en-US" altLang="zh-CN" sz="2600" i="0">
                  <a:solidFill>
                    <a:schemeClr val="tx1"/>
                  </a:solidFill>
                </a:rPr>
                <a:t>        </a:t>
              </a:r>
              <a:r>
                <a:rPr lang="zh-CN" altLang="en-US" sz="2600" i="0">
                  <a:solidFill>
                    <a:schemeClr val="tx1"/>
                  </a:solidFill>
                </a:rPr>
                <a:t>则点 </a:t>
              </a:r>
              <a:r>
                <a:rPr lang="en-US" altLang="zh-CN" sz="2600">
                  <a:solidFill>
                    <a:schemeClr val="tx1"/>
                  </a:solidFill>
                </a:rPr>
                <a:t>P</a:t>
              </a:r>
              <a:r>
                <a:rPr lang="en-US" altLang="zh-CN" sz="2600" i="0">
                  <a:solidFill>
                    <a:schemeClr val="tx1"/>
                  </a:solidFill>
                </a:rPr>
                <a:t> </a:t>
              </a:r>
              <a:r>
                <a:rPr lang="zh-CN" altLang="en-US" sz="2600" i="0">
                  <a:solidFill>
                    <a:schemeClr val="tx1"/>
                  </a:solidFill>
                </a:rPr>
                <a:t>到 </a:t>
              </a:r>
              <a:r>
                <a:rPr lang="en-US" altLang="zh-CN" sz="2600">
                  <a:solidFill>
                    <a:schemeClr val="tx1"/>
                  </a:solidFill>
                </a:rPr>
                <a:t>x </a:t>
              </a:r>
              <a:r>
                <a:rPr lang="zh-CN" altLang="en-US" sz="2600" i="0">
                  <a:solidFill>
                    <a:schemeClr val="tx1"/>
                  </a:solidFill>
                </a:rPr>
                <a:t>轴的</a:t>
              </a:r>
            </a:p>
            <a:p>
              <a:pPr>
                <a:lnSpc>
                  <a:spcPct val="160000"/>
                </a:lnSpc>
              </a:pPr>
              <a:r>
                <a:rPr lang="zh-CN" altLang="en-US" sz="2600" i="0">
                  <a:solidFill>
                    <a:schemeClr val="tx1"/>
                  </a:solidFill>
                </a:rPr>
                <a:t>距离为          </a:t>
              </a:r>
              <a:r>
                <a:rPr lang="en-US" altLang="zh-CN" sz="2600" i="0">
                  <a:solidFill>
                    <a:schemeClr val="tx1"/>
                  </a:solidFill>
                </a:rPr>
                <a:t>.</a:t>
              </a:r>
            </a:p>
          </p:txBody>
        </p:sp>
        <p:grpSp>
          <p:nvGrpSpPr>
            <p:cNvPr id="7" name="Group 34"/>
            <p:cNvGrpSpPr>
              <a:grpSpLocks/>
            </p:cNvGrpSpPr>
            <p:nvPr/>
          </p:nvGrpSpPr>
          <p:grpSpPr bwMode="auto">
            <a:xfrm>
              <a:off x="920" y="2736"/>
              <a:ext cx="664" cy="558"/>
              <a:chOff x="890" y="2730"/>
              <a:chExt cx="664" cy="558"/>
            </a:xfrm>
          </p:grpSpPr>
          <p:sp>
            <p:nvSpPr>
              <p:cNvPr id="192541" name="Rectangle 35"/>
              <p:cNvSpPr>
                <a:spLocks noChangeArrowheads="1"/>
              </p:cNvSpPr>
              <p:nvPr/>
            </p:nvSpPr>
            <p:spPr bwMode="auto">
              <a:xfrm>
                <a:off x="890" y="2730"/>
                <a:ext cx="664" cy="558"/>
              </a:xfrm>
              <a:prstGeom prst="rect">
                <a:avLst/>
              </a:prstGeom>
              <a:noFill/>
              <a:ln w="22225" algn="ctr">
                <a:noFill/>
                <a:miter lim="800000"/>
                <a:headEnd/>
                <a:tailEnd type="none" w="lg" len="lg"/>
              </a:ln>
            </p:spPr>
            <p:txBody>
              <a:bodyPr lIns="90000" rIns="90000">
                <a:spAutoFit/>
              </a:bodyPr>
              <a:lstStyle/>
              <a:p>
                <a:pPr marL="495300" indent="-495300" algn="ctr" fontAlgn="b"/>
                <a:r>
                  <a:rPr lang="en-US" altLang="zh-CN" sz="2600" i="0">
                    <a:solidFill>
                      <a:schemeClr val="tx1"/>
                    </a:solidFill>
                  </a:rPr>
                  <a:t>9  </a:t>
                </a:r>
                <a:r>
                  <a:rPr lang="en-US" altLang="zh-CN" sz="2600" i="0" baseline="-25000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2600" i="0">
                    <a:solidFill>
                      <a:schemeClr val="tx1"/>
                    </a:solidFill>
                  </a:rPr>
                  <a:t>7</a:t>
                </a:r>
              </a:p>
              <a:p>
                <a:pPr marL="495300" indent="-495300" algn="ctr" fontAlgn="b"/>
                <a:r>
                  <a:rPr lang="en-US" altLang="zh-CN" sz="2600" i="0">
                    <a:solidFill>
                      <a:schemeClr val="tx1"/>
                    </a:solidFill>
                  </a:rPr>
                  <a:t>7</a:t>
                </a:r>
              </a:p>
            </p:txBody>
          </p:sp>
          <p:sp>
            <p:nvSpPr>
              <p:cNvPr id="192542" name="Line 36"/>
              <p:cNvSpPr>
                <a:spLocks noChangeShapeType="1"/>
              </p:cNvSpPr>
              <p:nvPr/>
            </p:nvSpPr>
            <p:spPr bwMode="auto">
              <a:xfrm>
                <a:off x="1004" y="3004"/>
                <a:ext cx="441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 lIns="90000" rIns="90000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8" name="Group 37"/>
              <p:cNvGrpSpPr>
                <a:grpSpLocks/>
              </p:cNvGrpSpPr>
              <p:nvPr/>
            </p:nvGrpSpPr>
            <p:grpSpPr bwMode="auto">
              <a:xfrm>
                <a:off x="1162" y="2772"/>
                <a:ext cx="234" cy="191"/>
                <a:chOff x="1744" y="3049"/>
                <a:chExt cx="234" cy="191"/>
              </a:xfrm>
            </p:grpSpPr>
            <p:grpSp>
              <p:nvGrpSpPr>
                <p:cNvPr id="9" name="Group 38"/>
                <p:cNvGrpSpPr>
                  <a:grpSpLocks/>
                </p:cNvGrpSpPr>
                <p:nvPr/>
              </p:nvGrpSpPr>
              <p:grpSpPr bwMode="auto">
                <a:xfrm>
                  <a:off x="1744" y="3049"/>
                  <a:ext cx="112" cy="191"/>
                  <a:chOff x="2993" y="2333"/>
                  <a:chExt cx="121" cy="219"/>
                </a:xfrm>
              </p:grpSpPr>
              <p:sp>
                <p:nvSpPr>
                  <p:cNvPr id="192546" name="Line 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993" y="2473"/>
                    <a:ext cx="29" cy="17"/>
                  </a:xfrm>
                  <a:prstGeom prst="line">
                    <a:avLst/>
                  </a:prstGeom>
                  <a:noFill/>
                  <a:ln w="2222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547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3018" y="2473"/>
                    <a:ext cx="37" cy="7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548" name="Line 4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56" y="2333"/>
                    <a:ext cx="58" cy="219"/>
                  </a:xfrm>
                  <a:prstGeom prst="line">
                    <a:avLst/>
                  </a:prstGeom>
                  <a:noFill/>
                  <a:ln w="2222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92545" name="Line 42"/>
                <p:cNvSpPr>
                  <a:spLocks noChangeShapeType="1"/>
                </p:cNvSpPr>
                <p:nvPr/>
              </p:nvSpPr>
              <p:spPr bwMode="auto">
                <a:xfrm>
                  <a:off x="1852" y="3055"/>
                  <a:ext cx="126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 type="none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" name="Group 43"/>
          <p:cNvGrpSpPr>
            <a:grpSpLocks/>
          </p:cNvGrpSpPr>
          <p:nvPr/>
        </p:nvGrpSpPr>
        <p:grpSpPr bwMode="auto">
          <a:xfrm>
            <a:off x="250825" y="3727450"/>
            <a:ext cx="8523288" cy="930275"/>
            <a:chOff x="303" y="1724"/>
            <a:chExt cx="5369" cy="586"/>
          </a:xfrm>
        </p:grpSpPr>
        <p:sp>
          <p:nvSpPr>
            <p:cNvPr id="192523" name="Rectangle 44"/>
            <p:cNvSpPr>
              <a:spLocks noChangeArrowheads="1"/>
            </p:cNvSpPr>
            <p:nvPr/>
          </p:nvSpPr>
          <p:spPr bwMode="auto">
            <a:xfrm>
              <a:off x="303" y="1744"/>
              <a:ext cx="5369" cy="458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 type="none" w="lg" len="lg"/>
            </a:ln>
          </p:spPr>
          <p:txBody>
            <a:bodyPr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en-US" altLang="zh-CN" sz="2600" i="0" dirty="0">
                  <a:solidFill>
                    <a:schemeClr val="tx1"/>
                  </a:solidFill>
                </a:rPr>
                <a:t>        </a:t>
              </a:r>
              <a:r>
                <a:rPr lang="zh-CN" altLang="en-US" sz="2600" i="0" dirty="0">
                  <a:solidFill>
                    <a:schemeClr val="tx1"/>
                  </a:solidFill>
                </a:rPr>
                <a:t>联立 </a:t>
              </a:r>
              <a:r>
                <a:rPr lang="en-US" altLang="zh-CN" sz="2600" dirty="0">
                  <a:solidFill>
                    <a:schemeClr val="tx1"/>
                  </a:solidFill>
                </a:rPr>
                <a:t>x</a:t>
              </a:r>
              <a:r>
                <a:rPr lang="en-US" altLang="zh-CN" sz="2800" i="0" baseline="30000" dirty="0">
                  <a:solidFill>
                    <a:schemeClr val="tx1"/>
                  </a:solidFill>
                </a:rPr>
                <a:t>2</a:t>
              </a:r>
              <a:r>
                <a:rPr lang="en-US" altLang="zh-CN" sz="2600" i="0" dirty="0">
                  <a:solidFill>
                    <a:schemeClr val="tx1"/>
                  </a:solidFill>
                </a:rPr>
                <a:t> + </a:t>
              </a:r>
              <a:r>
                <a:rPr lang="en-US" altLang="zh-CN" sz="2600" dirty="0">
                  <a:solidFill>
                    <a:schemeClr val="tx1"/>
                  </a:solidFill>
                </a:rPr>
                <a:t>y</a:t>
              </a:r>
              <a:r>
                <a:rPr lang="en-US" altLang="zh-CN" sz="2800" i="0" baseline="30000" dirty="0">
                  <a:solidFill>
                    <a:schemeClr val="tx1"/>
                  </a:solidFill>
                </a:rPr>
                <a:t>2</a:t>
              </a:r>
              <a:r>
                <a:rPr lang="en-US" altLang="zh-CN" sz="2600" i="0" dirty="0">
                  <a:solidFill>
                    <a:schemeClr val="tx1"/>
                  </a:solidFill>
                </a:rPr>
                <a:t> = 7 </a:t>
              </a:r>
              <a:r>
                <a:rPr lang="zh-CN" altLang="en-US" sz="2600" i="0" dirty="0">
                  <a:solidFill>
                    <a:schemeClr val="tx1"/>
                  </a:solidFill>
                </a:rPr>
                <a:t>与        </a:t>
              </a:r>
              <a:r>
                <a:rPr lang="en-US" altLang="zh-CN" sz="2600" i="0" dirty="0">
                  <a:solidFill>
                    <a:schemeClr val="tx1"/>
                  </a:solidFill>
                </a:rPr>
                <a:t>+        = 1</a:t>
              </a:r>
              <a:r>
                <a:rPr lang="zh-CN" altLang="en-US" sz="2600" i="0" dirty="0">
                  <a:solidFill>
                    <a:schemeClr val="tx1"/>
                  </a:solidFill>
                </a:rPr>
                <a:t>，解得 </a:t>
              </a:r>
              <a:r>
                <a:rPr lang="en-US" altLang="zh-CN" sz="2600" dirty="0">
                  <a:solidFill>
                    <a:schemeClr val="tx1"/>
                  </a:solidFill>
                </a:rPr>
                <a:t>y</a:t>
              </a:r>
              <a:r>
                <a:rPr lang="en-US" altLang="zh-CN" sz="2600" i="0" dirty="0">
                  <a:solidFill>
                    <a:schemeClr val="tx1"/>
                  </a:solidFill>
                </a:rPr>
                <a:t> =</a:t>
              </a:r>
              <a:r>
                <a:rPr lang="en-US" altLang="zh-CN" sz="2600" i="0" dirty="0">
                  <a:solidFill>
                    <a:schemeClr val="tx1"/>
                  </a:solidFill>
                  <a:latin typeface="黑体" pitchFamily="2" charset="-122"/>
                </a:rPr>
                <a:t>±</a:t>
              </a:r>
              <a:r>
                <a:rPr lang="en-US" altLang="zh-CN" sz="2600" i="0" dirty="0">
                  <a:solidFill>
                    <a:schemeClr val="tx1"/>
                  </a:solidFill>
                </a:rPr>
                <a:t>         .</a:t>
              </a:r>
            </a:p>
          </p:txBody>
        </p:sp>
        <p:grpSp>
          <p:nvGrpSpPr>
            <p:cNvPr id="11" name="Group 45"/>
            <p:cNvGrpSpPr>
              <a:grpSpLocks/>
            </p:cNvGrpSpPr>
            <p:nvPr/>
          </p:nvGrpSpPr>
          <p:grpSpPr bwMode="auto">
            <a:xfrm>
              <a:off x="2140" y="1724"/>
              <a:ext cx="664" cy="558"/>
              <a:chOff x="3212" y="1117"/>
              <a:chExt cx="362" cy="558"/>
            </a:xfrm>
          </p:grpSpPr>
          <p:sp>
            <p:nvSpPr>
              <p:cNvPr id="192537" name="Rectangle 46"/>
              <p:cNvSpPr>
                <a:spLocks noChangeArrowheads="1"/>
              </p:cNvSpPr>
              <p:nvPr/>
            </p:nvSpPr>
            <p:spPr bwMode="auto">
              <a:xfrm>
                <a:off x="3212" y="1117"/>
                <a:ext cx="362" cy="558"/>
              </a:xfrm>
              <a:prstGeom prst="rect">
                <a:avLst/>
              </a:prstGeom>
              <a:noFill/>
              <a:ln w="22225" algn="ctr">
                <a:noFill/>
                <a:miter lim="800000"/>
                <a:headEnd/>
                <a:tailEnd/>
              </a:ln>
            </p:spPr>
            <p:txBody>
              <a:bodyPr lIns="90000" rIns="90000">
                <a:spAutoFit/>
              </a:bodyPr>
              <a:lstStyle/>
              <a:p>
                <a:pPr marL="495300" indent="-495300" algn="ctr" fontAlgn="b"/>
                <a:r>
                  <a:rPr lang="en-US" altLang="zh-CN" sz="2600" dirty="0">
                    <a:solidFill>
                      <a:schemeClr val="tx1"/>
                    </a:solidFill>
                  </a:rPr>
                  <a:t>x</a:t>
                </a:r>
                <a:r>
                  <a:rPr lang="en-US" altLang="zh-CN" sz="2800" i="0" baseline="30000" dirty="0">
                    <a:solidFill>
                      <a:schemeClr val="tx1"/>
                    </a:solidFill>
                  </a:rPr>
                  <a:t>2</a:t>
                </a:r>
              </a:p>
              <a:p>
                <a:pPr marL="495300" indent="-495300" algn="ctr" fontAlgn="b"/>
                <a:r>
                  <a:rPr lang="en-US" altLang="zh-CN" sz="2600" i="0" dirty="0">
                    <a:solidFill>
                      <a:schemeClr val="tx1"/>
                    </a:solidFill>
                  </a:rPr>
                  <a:t>16</a:t>
                </a:r>
                <a:endParaRPr lang="en-US" altLang="zh-CN" sz="2800" baseline="30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538" name="Line 47"/>
              <p:cNvSpPr>
                <a:spLocks noChangeShapeType="1"/>
              </p:cNvSpPr>
              <p:nvPr/>
            </p:nvSpPr>
            <p:spPr bwMode="auto">
              <a:xfrm>
                <a:off x="3306" y="1407"/>
                <a:ext cx="149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0000" rIns="90000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Group 48"/>
            <p:cNvGrpSpPr>
              <a:grpSpLocks/>
            </p:cNvGrpSpPr>
            <p:nvPr/>
          </p:nvGrpSpPr>
          <p:grpSpPr bwMode="auto">
            <a:xfrm>
              <a:off x="2672" y="1724"/>
              <a:ext cx="664" cy="558"/>
              <a:chOff x="3222" y="1117"/>
              <a:chExt cx="362" cy="558"/>
            </a:xfrm>
          </p:grpSpPr>
          <p:sp>
            <p:nvSpPr>
              <p:cNvPr id="192535" name="Rectangle 49"/>
              <p:cNvSpPr>
                <a:spLocks noChangeArrowheads="1"/>
              </p:cNvSpPr>
              <p:nvPr/>
            </p:nvSpPr>
            <p:spPr bwMode="auto">
              <a:xfrm>
                <a:off x="3222" y="1117"/>
                <a:ext cx="362" cy="558"/>
              </a:xfrm>
              <a:prstGeom prst="rect">
                <a:avLst/>
              </a:prstGeom>
              <a:noFill/>
              <a:ln w="22225" algn="ctr">
                <a:noFill/>
                <a:miter lim="800000"/>
                <a:headEnd/>
                <a:tailEnd/>
              </a:ln>
            </p:spPr>
            <p:txBody>
              <a:bodyPr lIns="90000" rIns="90000">
                <a:spAutoFit/>
              </a:bodyPr>
              <a:lstStyle/>
              <a:p>
                <a:pPr marL="495300" indent="-495300" algn="ctr" fontAlgn="b"/>
                <a:r>
                  <a:rPr lang="en-US" altLang="zh-CN" sz="2600" dirty="0">
                    <a:solidFill>
                      <a:schemeClr val="tx1"/>
                    </a:solidFill>
                  </a:rPr>
                  <a:t>y</a:t>
                </a:r>
                <a:r>
                  <a:rPr lang="en-US" altLang="zh-CN" sz="2800" i="0" baseline="30000" dirty="0">
                    <a:solidFill>
                      <a:schemeClr val="tx1"/>
                    </a:solidFill>
                  </a:rPr>
                  <a:t>2</a:t>
                </a:r>
              </a:p>
              <a:p>
                <a:pPr marL="495300" indent="-495300" algn="ctr" fontAlgn="b"/>
                <a:r>
                  <a:rPr lang="en-US" altLang="zh-CN" sz="2600" i="0" dirty="0">
                    <a:solidFill>
                      <a:schemeClr val="tx1"/>
                    </a:solidFill>
                  </a:rPr>
                  <a:t>9</a:t>
                </a:r>
                <a:endParaRPr lang="en-US" altLang="zh-CN" sz="2800" baseline="30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2536" name="Line 50"/>
              <p:cNvSpPr>
                <a:spLocks noChangeShapeType="1"/>
              </p:cNvSpPr>
              <p:nvPr/>
            </p:nvSpPr>
            <p:spPr bwMode="auto">
              <a:xfrm>
                <a:off x="3310" y="1415"/>
                <a:ext cx="149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0000" rIns="90000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Group 51"/>
            <p:cNvGrpSpPr>
              <a:grpSpLocks/>
            </p:cNvGrpSpPr>
            <p:nvPr/>
          </p:nvGrpSpPr>
          <p:grpSpPr bwMode="auto">
            <a:xfrm>
              <a:off x="4397" y="1752"/>
              <a:ext cx="664" cy="558"/>
              <a:chOff x="610" y="2730"/>
              <a:chExt cx="664" cy="558"/>
            </a:xfrm>
          </p:grpSpPr>
          <p:sp>
            <p:nvSpPr>
              <p:cNvPr id="192527" name="Rectangle 52"/>
              <p:cNvSpPr>
                <a:spLocks noChangeArrowheads="1"/>
              </p:cNvSpPr>
              <p:nvPr/>
            </p:nvSpPr>
            <p:spPr bwMode="auto">
              <a:xfrm>
                <a:off x="610" y="2730"/>
                <a:ext cx="664" cy="558"/>
              </a:xfrm>
              <a:prstGeom prst="rect">
                <a:avLst/>
              </a:prstGeom>
              <a:noFill/>
              <a:ln w="22225" algn="ctr">
                <a:noFill/>
                <a:miter lim="800000"/>
                <a:headEnd/>
                <a:tailEnd type="none" w="lg" len="lg"/>
              </a:ln>
            </p:spPr>
            <p:txBody>
              <a:bodyPr lIns="90000" rIns="90000">
                <a:spAutoFit/>
              </a:bodyPr>
              <a:lstStyle/>
              <a:p>
                <a:pPr marL="495300" indent="-495300" algn="ctr" fontAlgn="b"/>
                <a:r>
                  <a:rPr lang="en-US" altLang="zh-CN" sz="2600" i="0" dirty="0">
                    <a:solidFill>
                      <a:schemeClr val="tx1"/>
                    </a:solidFill>
                  </a:rPr>
                  <a:t>9  </a:t>
                </a:r>
                <a:r>
                  <a:rPr lang="en-US" altLang="zh-CN" sz="2600" i="0" baseline="-25000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2600" i="0" dirty="0">
                    <a:solidFill>
                      <a:schemeClr val="tx1"/>
                    </a:solidFill>
                  </a:rPr>
                  <a:t>7</a:t>
                </a:r>
              </a:p>
              <a:p>
                <a:pPr marL="495300" indent="-495300" algn="ctr" fontAlgn="b"/>
                <a:r>
                  <a:rPr lang="en-US" altLang="zh-CN" sz="2600" i="0" dirty="0">
                    <a:solidFill>
                      <a:schemeClr val="tx1"/>
                    </a:solidFill>
                  </a:rPr>
                  <a:t>7</a:t>
                </a:r>
              </a:p>
            </p:txBody>
          </p:sp>
          <p:sp>
            <p:nvSpPr>
              <p:cNvPr id="192528" name="Line 53"/>
              <p:cNvSpPr>
                <a:spLocks noChangeShapeType="1"/>
              </p:cNvSpPr>
              <p:nvPr/>
            </p:nvSpPr>
            <p:spPr bwMode="auto">
              <a:xfrm>
                <a:off x="741" y="3004"/>
                <a:ext cx="441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 type="none" w="lg" len="lg"/>
              </a:ln>
            </p:spPr>
            <p:txBody>
              <a:bodyPr lIns="90000" rIns="90000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14" name="Group 54"/>
              <p:cNvGrpSpPr>
                <a:grpSpLocks/>
              </p:cNvGrpSpPr>
              <p:nvPr/>
            </p:nvGrpSpPr>
            <p:grpSpPr bwMode="auto">
              <a:xfrm>
                <a:off x="908" y="2772"/>
                <a:ext cx="217" cy="191"/>
                <a:chOff x="1490" y="3049"/>
                <a:chExt cx="217" cy="191"/>
              </a:xfrm>
            </p:grpSpPr>
            <p:grpSp>
              <p:nvGrpSpPr>
                <p:cNvPr id="15" name="Group 55"/>
                <p:cNvGrpSpPr>
                  <a:grpSpLocks/>
                </p:cNvGrpSpPr>
                <p:nvPr/>
              </p:nvGrpSpPr>
              <p:grpSpPr bwMode="auto">
                <a:xfrm>
                  <a:off x="1490" y="3049"/>
                  <a:ext cx="112" cy="191"/>
                  <a:chOff x="2717" y="2333"/>
                  <a:chExt cx="121" cy="219"/>
                </a:xfrm>
              </p:grpSpPr>
              <p:sp>
                <p:nvSpPr>
                  <p:cNvPr id="192532" name="Line 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17" y="2473"/>
                    <a:ext cx="29" cy="17"/>
                  </a:xfrm>
                  <a:prstGeom prst="line">
                    <a:avLst/>
                  </a:prstGeom>
                  <a:noFill/>
                  <a:ln w="2222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533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2724" y="2473"/>
                    <a:ext cx="37" cy="7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534" name="Line 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80" y="2333"/>
                    <a:ext cx="58" cy="219"/>
                  </a:xfrm>
                  <a:prstGeom prst="line">
                    <a:avLst/>
                  </a:prstGeom>
                  <a:noFill/>
                  <a:ln w="22225">
                    <a:solidFill>
                      <a:schemeClr val="tx1"/>
                    </a:solidFill>
                    <a:round/>
                    <a:headEnd/>
                    <a:tailEnd type="none" w="lg" len="lg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92531" name="Line 59"/>
                <p:cNvSpPr>
                  <a:spLocks noChangeShapeType="1"/>
                </p:cNvSpPr>
                <p:nvPr/>
              </p:nvSpPr>
              <p:spPr bwMode="auto">
                <a:xfrm>
                  <a:off x="1581" y="3055"/>
                  <a:ext cx="126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 type="none" w="lg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684106" name="Picture 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663" y="4508500"/>
            <a:ext cx="3382962" cy="2305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4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8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405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ChangeArrowheads="1"/>
          </p:cNvSpPr>
          <p:nvPr/>
        </p:nvSpPr>
        <p:spPr bwMode="auto">
          <a:xfrm>
            <a:off x="395288" y="784225"/>
            <a:ext cx="8523287" cy="1409700"/>
          </a:xfrm>
          <a:prstGeom prst="rect">
            <a:avLst/>
          </a:prstGeom>
          <a:noFill/>
          <a:ln w="22225">
            <a:noFill/>
            <a:miter lim="800000"/>
            <a:headEnd/>
            <a:tailEnd type="none" w="lg" len="lg"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600" i="0">
                <a:solidFill>
                  <a:schemeClr val="tx1"/>
                </a:solidFill>
              </a:rPr>
              <a:t>        </a:t>
            </a:r>
            <a:r>
              <a:rPr lang="zh-CN" altLang="en-US" sz="2600" i="0">
                <a:solidFill>
                  <a:schemeClr val="tx1"/>
                </a:solidFill>
              </a:rPr>
              <a:t>错因分析：实际上，要分析代数形式        </a:t>
            </a:r>
            <a:r>
              <a:rPr lang="en-US" altLang="zh-CN" sz="2600" i="0">
                <a:solidFill>
                  <a:schemeClr val="tx1"/>
                </a:solidFill>
              </a:rPr>
              <a:t>+        = 1</a:t>
            </a:r>
          </a:p>
          <a:p>
            <a:pPr>
              <a:lnSpc>
                <a:spcPct val="160000"/>
              </a:lnSpc>
            </a:pPr>
            <a:r>
              <a:rPr lang="zh-CN" altLang="en-US" sz="2600" i="0">
                <a:solidFill>
                  <a:schemeClr val="tx1"/>
                </a:solidFill>
              </a:rPr>
              <a:t>的几何含义：</a:t>
            </a:r>
            <a:r>
              <a:rPr lang="en-US" altLang="zh-CN" sz="2800">
                <a:solidFill>
                  <a:schemeClr val="tx1"/>
                </a:solidFill>
              </a:rPr>
              <a:t>b</a:t>
            </a:r>
            <a:r>
              <a:rPr lang="en-US" altLang="zh-CN" sz="2800" i="0" baseline="30000">
                <a:solidFill>
                  <a:schemeClr val="tx1"/>
                </a:solidFill>
              </a:rPr>
              <a:t>2</a:t>
            </a:r>
            <a:r>
              <a:rPr lang="en-US" altLang="zh-CN" sz="2600" i="0">
                <a:solidFill>
                  <a:schemeClr val="tx1"/>
                </a:solidFill>
              </a:rPr>
              <a:t> = 9</a:t>
            </a:r>
            <a:r>
              <a:rPr lang="zh-CN" altLang="en-US" sz="2600" i="0">
                <a:solidFill>
                  <a:schemeClr val="tx1"/>
                </a:solidFill>
              </a:rPr>
              <a:t>＞</a:t>
            </a:r>
            <a:r>
              <a:rPr lang="en-US" altLang="zh-CN" sz="2600" i="0">
                <a:solidFill>
                  <a:schemeClr val="tx1"/>
                </a:solidFill>
              </a:rPr>
              <a:t>7 = </a:t>
            </a:r>
            <a:r>
              <a:rPr lang="en-US" altLang="zh-CN" sz="2600">
                <a:solidFill>
                  <a:schemeClr val="tx1"/>
                </a:solidFill>
              </a:rPr>
              <a:t>c</a:t>
            </a:r>
            <a:r>
              <a:rPr lang="en-US" altLang="zh-CN" sz="2800" i="0" baseline="30000">
                <a:solidFill>
                  <a:schemeClr val="tx1"/>
                </a:solidFill>
              </a:rPr>
              <a:t>2</a:t>
            </a:r>
            <a:r>
              <a:rPr lang="en-US" altLang="zh-CN" sz="2600" i="0">
                <a:solidFill>
                  <a:schemeClr val="tx1"/>
                </a:solidFill>
              </a:rPr>
              <a:t>.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150349" y="738281"/>
            <a:ext cx="1054100" cy="885825"/>
            <a:chOff x="3288" y="1117"/>
            <a:chExt cx="362" cy="558"/>
          </a:xfrm>
        </p:grpSpPr>
        <p:sp>
          <p:nvSpPr>
            <p:cNvPr id="193555" name="Rectangle 4"/>
            <p:cNvSpPr>
              <a:spLocks noChangeArrowheads="1"/>
            </p:cNvSpPr>
            <p:nvPr/>
          </p:nvSpPr>
          <p:spPr bwMode="auto">
            <a:xfrm>
              <a:off x="3288" y="1117"/>
              <a:ext cx="362" cy="558"/>
            </a:xfrm>
            <a:prstGeom prst="rect">
              <a:avLst/>
            </a:prstGeom>
            <a:noFill/>
            <a:ln w="22225" algn="ctr">
              <a:noFill/>
              <a:miter lim="800000"/>
              <a:headEnd/>
              <a:tailEnd/>
            </a:ln>
          </p:spPr>
          <p:txBody>
            <a:bodyPr lIns="90000" rIns="90000">
              <a:spAutoFit/>
            </a:bodyPr>
            <a:lstStyle/>
            <a:p>
              <a:pPr marL="495300" indent="-495300" algn="ctr" fontAlgn="b"/>
              <a:r>
                <a:rPr lang="en-US" altLang="zh-CN" sz="2600" dirty="0">
                  <a:solidFill>
                    <a:schemeClr val="tx1"/>
                  </a:solidFill>
                </a:rPr>
                <a:t>x</a:t>
              </a:r>
              <a:r>
                <a:rPr lang="en-US" altLang="zh-CN" sz="2800" i="0" baseline="30000" dirty="0">
                  <a:solidFill>
                    <a:schemeClr val="tx1"/>
                  </a:solidFill>
                </a:rPr>
                <a:t>2</a:t>
              </a:r>
            </a:p>
            <a:p>
              <a:pPr marL="495300" indent="-495300" algn="ctr" fontAlgn="b"/>
              <a:r>
                <a:rPr lang="en-US" altLang="zh-CN" sz="2600" i="0" dirty="0">
                  <a:solidFill>
                    <a:schemeClr val="tx1"/>
                  </a:solidFill>
                </a:rPr>
                <a:t>16</a:t>
              </a:r>
              <a:endParaRPr lang="en-US" altLang="zh-CN" sz="2800" baseline="30000" dirty="0">
                <a:solidFill>
                  <a:schemeClr val="tx1"/>
                </a:solidFill>
              </a:endParaRPr>
            </a:p>
          </p:txBody>
        </p:sp>
        <p:sp>
          <p:nvSpPr>
            <p:cNvPr id="193556" name="Line 5"/>
            <p:cNvSpPr>
              <a:spLocks noChangeShapeType="1"/>
            </p:cNvSpPr>
            <p:nvPr/>
          </p:nvSpPr>
          <p:spPr bwMode="auto">
            <a:xfrm>
              <a:off x="3395" y="1415"/>
              <a:ext cx="149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 lIns="90000" rIns="90000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6885642" y="738281"/>
            <a:ext cx="1054100" cy="885825"/>
            <a:chOff x="3288" y="1117"/>
            <a:chExt cx="362" cy="558"/>
          </a:xfrm>
        </p:grpSpPr>
        <p:sp>
          <p:nvSpPr>
            <p:cNvPr id="193553" name="Rectangle 7"/>
            <p:cNvSpPr>
              <a:spLocks noChangeArrowheads="1"/>
            </p:cNvSpPr>
            <p:nvPr/>
          </p:nvSpPr>
          <p:spPr bwMode="auto">
            <a:xfrm>
              <a:off x="3288" y="1117"/>
              <a:ext cx="362" cy="558"/>
            </a:xfrm>
            <a:prstGeom prst="rect">
              <a:avLst/>
            </a:prstGeom>
            <a:noFill/>
            <a:ln w="22225" algn="ctr">
              <a:noFill/>
              <a:miter lim="800000"/>
              <a:headEnd/>
              <a:tailEnd/>
            </a:ln>
          </p:spPr>
          <p:txBody>
            <a:bodyPr lIns="90000" rIns="90000">
              <a:spAutoFit/>
            </a:bodyPr>
            <a:lstStyle/>
            <a:p>
              <a:pPr marL="495300" indent="-495300" algn="ctr" fontAlgn="b"/>
              <a:r>
                <a:rPr lang="en-US" altLang="zh-CN" sz="2600" dirty="0">
                  <a:solidFill>
                    <a:schemeClr val="tx1"/>
                  </a:solidFill>
                </a:rPr>
                <a:t>y</a:t>
              </a:r>
              <a:r>
                <a:rPr lang="en-US" altLang="zh-CN" sz="2800" i="0" baseline="30000" dirty="0">
                  <a:solidFill>
                    <a:schemeClr val="tx1"/>
                  </a:solidFill>
                </a:rPr>
                <a:t>2</a:t>
              </a:r>
            </a:p>
            <a:p>
              <a:pPr marL="495300" indent="-495300" algn="ctr" fontAlgn="b"/>
              <a:r>
                <a:rPr lang="en-US" altLang="zh-CN" sz="2600" i="0" dirty="0">
                  <a:solidFill>
                    <a:schemeClr val="tx1"/>
                  </a:solidFill>
                </a:rPr>
                <a:t>9</a:t>
              </a:r>
              <a:endParaRPr lang="en-US" altLang="zh-CN" sz="2800" baseline="30000" dirty="0">
                <a:solidFill>
                  <a:schemeClr val="tx1"/>
                </a:solidFill>
              </a:endParaRPr>
            </a:p>
          </p:txBody>
        </p:sp>
        <p:sp>
          <p:nvSpPr>
            <p:cNvPr id="193554" name="Line 8"/>
            <p:cNvSpPr>
              <a:spLocks noChangeShapeType="1"/>
            </p:cNvSpPr>
            <p:nvPr/>
          </p:nvSpPr>
          <p:spPr bwMode="auto">
            <a:xfrm>
              <a:off x="3395" y="1415"/>
              <a:ext cx="149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</p:spPr>
          <p:txBody>
            <a:bodyPr lIns="90000" rIns="90000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395288" y="2109788"/>
            <a:ext cx="8523287" cy="898525"/>
            <a:chOff x="303" y="1784"/>
            <a:chExt cx="5369" cy="566"/>
          </a:xfrm>
        </p:grpSpPr>
        <p:sp>
          <p:nvSpPr>
            <p:cNvPr id="193546" name="Rectangle 10"/>
            <p:cNvSpPr>
              <a:spLocks noChangeArrowheads="1"/>
            </p:cNvSpPr>
            <p:nvPr/>
          </p:nvSpPr>
          <p:spPr bwMode="auto">
            <a:xfrm>
              <a:off x="303" y="1804"/>
              <a:ext cx="5369" cy="458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 type="none" w="lg" len="lg"/>
            </a:ln>
          </p:spPr>
          <p:txBody>
            <a:bodyPr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en-US" altLang="zh-CN" sz="2600" i="0" dirty="0">
                  <a:solidFill>
                    <a:schemeClr val="tx1"/>
                  </a:solidFill>
                </a:rPr>
                <a:t>        </a:t>
              </a:r>
              <a:r>
                <a:rPr lang="zh-CN" altLang="en-US" sz="2600" i="0" dirty="0">
                  <a:solidFill>
                    <a:schemeClr val="tx1"/>
                  </a:solidFill>
                </a:rPr>
                <a:t>故 </a:t>
              </a:r>
              <a:r>
                <a:rPr lang="en-US" altLang="zh-CN" sz="2600" dirty="0">
                  <a:solidFill>
                    <a:schemeClr val="tx1"/>
                  </a:solidFill>
                </a:rPr>
                <a:t>x</a:t>
              </a:r>
              <a:r>
                <a:rPr lang="en-US" altLang="zh-CN" sz="2800" i="0" baseline="30000" dirty="0">
                  <a:solidFill>
                    <a:schemeClr val="tx1"/>
                  </a:solidFill>
                </a:rPr>
                <a:t>2</a:t>
              </a:r>
              <a:r>
                <a:rPr lang="en-US" altLang="zh-CN" sz="2600" i="0" dirty="0">
                  <a:solidFill>
                    <a:schemeClr val="tx1"/>
                  </a:solidFill>
                </a:rPr>
                <a:t> + </a:t>
              </a:r>
              <a:r>
                <a:rPr lang="en-US" altLang="zh-CN" sz="2600" dirty="0">
                  <a:solidFill>
                    <a:schemeClr val="tx1"/>
                  </a:solidFill>
                </a:rPr>
                <a:t>y</a:t>
              </a:r>
              <a:r>
                <a:rPr lang="en-US" altLang="zh-CN" sz="2800" i="0" baseline="30000" dirty="0">
                  <a:solidFill>
                    <a:schemeClr val="tx1"/>
                  </a:solidFill>
                </a:rPr>
                <a:t>2</a:t>
              </a:r>
              <a:r>
                <a:rPr lang="en-US" altLang="zh-CN" sz="2600" i="0" dirty="0">
                  <a:solidFill>
                    <a:schemeClr val="tx1"/>
                  </a:solidFill>
                </a:rPr>
                <a:t> = 7 </a:t>
              </a:r>
              <a:r>
                <a:rPr lang="zh-CN" altLang="en-US" sz="2600" i="0" dirty="0">
                  <a:solidFill>
                    <a:schemeClr val="tx1"/>
                  </a:solidFill>
                </a:rPr>
                <a:t>在椭圆        </a:t>
              </a:r>
              <a:r>
                <a:rPr lang="en-US" altLang="zh-CN" sz="2600" i="0" dirty="0">
                  <a:solidFill>
                    <a:schemeClr val="tx1"/>
                  </a:solidFill>
                </a:rPr>
                <a:t>+        = 1 </a:t>
              </a:r>
              <a:r>
                <a:rPr lang="zh-CN" altLang="en-US" sz="2600" i="0" dirty="0">
                  <a:solidFill>
                    <a:schemeClr val="tx1"/>
                  </a:solidFill>
                </a:rPr>
                <a:t>的内部</a:t>
              </a:r>
              <a:r>
                <a:rPr lang="en-US" altLang="zh-CN" sz="2600" i="0" dirty="0">
                  <a:solidFill>
                    <a:schemeClr val="tx1"/>
                  </a:solidFill>
                </a:rPr>
                <a:t>.</a:t>
              </a:r>
            </a:p>
          </p:txBody>
        </p: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2347" y="1792"/>
              <a:ext cx="664" cy="558"/>
              <a:chOff x="3208" y="1117"/>
              <a:chExt cx="362" cy="558"/>
            </a:xfrm>
          </p:grpSpPr>
          <p:sp>
            <p:nvSpPr>
              <p:cNvPr id="193551" name="Rectangle 12"/>
              <p:cNvSpPr>
                <a:spLocks noChangeArrowheads="1"/>
              </p:cNvSpPr>
              <p:nvPr/>
            </p:nvSpPr>
            <p:spPr bwMode="auto">
              <a:xfrm>
                <a:off x="3208" y="1117"/>
                <a:ext cx="362" cy="558"/>
              </a:xfrm>
              <a:prstGeom prst="rect">
                <a:avLst/>
              </a:prstGeom>
              <a:noFill/>
              <a:ln w="22225" algn="ctr">
                <a:noFill/>
                <a:miter lim="800000"/>
                <a:headEnd/>
                <a:tailEnd/>
              </a:ln>
            </p:spPr>
            <p:txBody>
              <a:bodyPr lIns="90000" rIns="90000">
                <a:spAutoFit/>
              </a:bodyPr>
              <a:lstStyle/>
              <a:p>
                <a:pPr marL="495300" indent="-495300" algn="ctr" fontAlgn="b"/>
                <a:r>
                  <a:rPr lang="en-US" altLang="zh-CN" sz="2600" dirty="0">
                    <a:solidFill>
                      <a:schemeClr val="tx1"/>
                    </a:solidFill>
                  </a:rPr>
                  <a:t>x</a:t>
                </a:r>
                <a:r>
                  <a:rPr lang="en-US" altLang="zh-CN" sz="2800" i="0" baseline="30000" dirty="0">
                    <a:solidFill>
                      <a:schemeClr val="tx1"/>
                    </a:solidFill>
                  </a:rPr>
                  <a:t>2</a:t>
                </a:r>
              </a:p>
              <a:p>
                <a:pPr marL="495300" indent="-495300" algn="ctr" fontAlgn="b"/>
                <a:r>
                  <a:rPr lang="en-US" altLang="zh-CN" sz="2600" i="0" dirty="0">
                    <a:solidFill>
                      <a:schemeClr val="tx1"/>
                    </a:solidFill>
                  </a:rPr>
                  <a:t>16</a:t>
                </a:r>
                <a:endParaRPr lang="en-US" altLang="zh-CN" sz="2800" baseline="30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552" name="Line 13"/>
              <p:cNvSpPr>
                <a:spLocks noChangeShapeType="1"/>
              </p:cNvSpPr>
              <p:nvPr/>
            </p:nvSpPr>
            <p:spPr bwMode="auto">
              <a:xfrm>
                <a:off x="3305" y="1398"/>
                <a:ext cx="149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0000" rIns="90000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Group 14"/>
            <p:cNvGrpSpPr>
              <a:grpSpLocks/>
            </p:cNvGrpSpPr>
            <p:nvPr/>
          </p:nvGrpSpPr>
          <p:grpSpPr bwMode="auto">
            <a:xfrm>
              <a:off x="2827" y="1784"/>
              <a:ext cx="664" cy="558"/>
              <a:chOff x="3189" y="1109"/>
              <a:chExt cx="362" cy="558"/>
            </a:xfrm>
          </p:grpSpPr>
          <p:sp>
            <p:nvSpPr>
              <p:cNvPr id="193549" name="Rectangle 15"/>
              <p:cNvSpPr>
                <a:spLocks noChangeArrowheads="1"/>
              </p:cNvSpPr>
              <p:nvPr/>
            </p:nvSpPr>
            <p:spPr bwMode="auto">
              <a:xfrm>
                <a:off x="3189" y="1109"/>
                <a:ext cx="362" cy="558"/>
              </a:xfrm>
              <a:prstGeom prst="rect">
                <a:avLst/>
              </a:prstGeom>
              <a:noFill/>
              <a:ln w="22225" algn="ctr">
                <a:noFill/>
                <a:miter lim="800000"/>
                <a:headEnd/>
                <a:tailEnd/>
              </a:ln>
            </p:spPr>
            <p:txBody>
              <a:bodyPr lIns="90000" rIns="90000">
                <a:spAutoFit/>
              </a:bodyPr>
              <a:lstStyle/>
              <a:p>
                <a:pPr marL="495300" indent="-495300" algn="ctr" fontAlgn="b"/>
                <a:r>
                  <a:rPr lang="en-US" altLang="zh-CN" sz="2600" dirty="0">
                    <a:solidFill>
                      <a:schemeClr val="tx1"/>
                    </a:solidFill>
                  </a:rPr>
                  <a:t>y</a:t>
                </a:r>
                <a:r>
                  <a:rPr lang="en-US" altLang="zh-CN" sz="2800" i="0" baseline="30000" dirty="0">
                    <a:solidFill>
                      <a:schemeClr val="tx1"/>
                    </a:solidFill>
                  </a:rPr>
                  <a:t>2</a:t>
                </a:r>
              </a:p>
              <a:p>
                <a:pPr marL="495300" indent="-495300" algn="ctr" fontAlgn="b"/>
                <a:r>
                  <a:rPr lang="en-US" altLang="zh-CN" sz="2600" i="0" dirty="0">
                    <a:solidFill>
                      <a:schemeClr val="tx1"/>
                    </a:solidFill>
                  </a:rPr>
                  <a:t>9</a:t>
                </a:r>
                <a:endParaRPr lang="en-US" altLang="zh-CN" sz="2800" baseline="30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550" name="Line 16"/>
              <p:cNvSpPr>
                <a:spLocks noChangeShapeType="1"/>
              </p:cNvSpPr>
              <p:nvPr/>
            </p:nvSpPr>
            <p:spPr bwMode="auto">
              <a:xfrm>
                <a:off x="3291" y="1398"/>
                <a:ext cx="149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90000" rIns="90000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86097" name="Rectangle 17"/>
          <p:cNvSpPr>
            <a:spLocks noChangeArrowheads="1"/>
          </p:cNvSpPr>
          <p:nvPr/>
        </p:nvSpPr>
        <p:spPr bwMode="auto">
          <a:xfrm>
            <a:off x="395288" y="2867025"/>
            <a:ext cx="8523287" cy="1362075"/>
          </a:xfrm>
          <a:prstGeom prst="rect">
            <a:avLst/>
          </a:prstGeom>
          <a:noFill/>
          <a:ln w="22225">
            <a:noFill/>
            <a:miter lim="800000"/>
            <a:headEnd/>
            <a:tailEnd type="none" w="lg" len="lg"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600" i="0" dirty="0">
                <a:solidFill>
                  <a:schemeClr val="tx1"/>
                </a:solidFill>
              </a:rPr>
              <a:t>        ∠</a:t>
            </a:r>
            <a:r>
              <a:rPr lang="en-US" altLang="zh-CN" sz="2600" dirty="0">
                <a:solidFill>
                  <a:schemeClr val="tx1"/>
                </a:solidFill>
              </a:rPr>
              <a:t>F</a:t>
            </a:r>
            <a:r>
              <a:rPr lang="en-US" altLang="zh-CN" sz="2800" i="0" baseline="-25000" dirty="0">
                <a:solidFill>
                  <a:schemeClr val="tx1"/>
                </a:solidFill>
              </a:rPr>
              <a:t>1</a:t>
            </a:r>
            <a:r>
              <a:rPr lang="en-US" altLang="zh-CN" sz="2600" dirty="0">
                <a:solidFill>
                  <a:schemeClr val="tx1"/>
                </a:solidFill>
              </a:rPr>
              <a:t>PF</a:t>
            </a:r>
            <a:r>
              <a:rPr lang="en-US" altLang="zh-CN" sz="2800" i="0" baseline="-25000" dirty="0">
                <a:solidFill>
                  <a:schemeClr val="tx1"/>
                </a:solidFill>
              </a:rPr>
              <a:t>2</a:t>
            </a:r>
            <a:r>
              <a:rPr lang="en-US" altLang="zh-CN" sz="2600" i="0" dirty="0">
                <a:solidFill>
                  <a:schemeClr val="tx1"/>
                </a:solidFill>
              </a:rPr>
              <a:t> </a:t>
            </a:r>
            <a:r>
              <a:rPr lang="zh-CN" altLang="en-US" sz="2600" i="0" dirty="0">
                <a:solidFill>
                  <a:schemeClr val="tx1"/>
                </a:solidFill>
              </a:rPr>
              <a:t>不能为直角，而只能是∠</a:t>
            </a:r>
            <a:r>
              <a:rPr lang="en-US" altLang="zh-CN" sz="2600" dirty="0">
                <a:solidFill>
                  <a:schemeClr val="tx1"/>
                </a:solidFill>
              </a:rPr>
              <a:t>PF</a:t>
            </a:r>
            <a:r>
              <a:rPr lang="en-US" altLang="zh-CN" sz="2800" i="0" baseline="-25000" dirty="0">
                <a:solidFill>
                  <a:schemeClr val="tx1"/>
                </a:solidFill>
              </a:rPr>
              <a:t>1</a:t>
            </a:r>
            <a:r>
              <a:rPr lang="en-US" altLang="zh-CN" sz="2600" dirty="0">
                <a:solidFill>
                  <a:schemeClr val="tx1"/>
                </a:solidFill>
              </a:rPr>
              <a:t>F</a:t>
            </a:r>
            <a:r>
              <a:rPr lang="en-US" altLang="zh-CN" sz="2800" i="0" baseline="-25000" dirty="0">
                <a:solidFill>
                  <a:schemeClr val="tx1"/>
                </a:solidFill>
              </a:rPr>
              <a:t>2</a:t>
            </a:r>
            <a:r>
              <a:rPr lang="en-US" altLang="zh-CN" sz="2600" i="0" dirty="0">
                <a:solidFill>
                  <a:schemeClr val="tx1"/>
                </a:solidFill>
              </a:rPr>
              <a:t> </a:t>
            </a:r>
            <a:r>
              <a:rPr lang="zh-CN" altLang="en-US" sz="2600" i="0" dirty="0">
                <a:solidFill>
                  <a:schemeClr val="tx1"/>
                </a:solidFill>
              </a:rPr>
              <a:t>或∠</a:t>
            </a:r>
            <a:r>
              <a:rPr lang="en-US" altLang="zh-CN" sz="2600" dirty="0">
                <a:solidFill>
                  <a:schemeClr val="tx1"/>
                </a:solidFill>
              </a:rPr>
              <a:t>PF</a:t>
            </a:r>
            <a:r>
              <a:rPr lang="en-US" altLang="zh-CN" sz="2800" i="0" baseline="-25000" dirty="0">
                <a:solidFill>
                  <a:schemeClr val="tx1"/>
                </a:solidFill>
              </a:rPr>
              <a:t>2</a:t>
            </a:r>
            <a:r>
              <a:rPr lang="en-US" altLang="zh-CN" sz="2600" dirty="0">
                <a:solidFill>
                  <a:schemeClr val="tx1"/>
                </a:solidFill>
              </a:rPr>
              <a:t>F</a:t>
            </a:r>
            <a:r>
              <a:rPr lang="en-US" altLang="zh-CN" sz="2800" i="0" baseline="-25000" dirty="0">
                <a:solidFill>
                  <a:schemeClr val="tx1"/>
                </a:solidFill>
              </a:rPr>
              <a:t>1</a:t>
            </a:r>
          </a:p>
          <a:p>
            <a:pPr>
              <a:lnSpc>
                <a:spcPct val="160000"/>
              </a:lnSpc>
            </a:pPr>
            <a:r>
              <a:rPr lang="zh-CN" altLang="en-US" sz="2600" i="0" dirty="0">
                <a:solidFill>
                  <a:schemeClr val="tx1"/>
                </a:solidFill>
              </a:rPr>
              <a:t>为直角． </a:t>
            </a:r>
          </a:p>
        </p:txBody>
      </p:sp>
      <p:sp>
        <p:nvSpPr>
          <p:cNvPr id="686098" name="Line 18"/>
          <p:cNvSpPr>
            <a:spLocks noChangeShapeType="1"/>
          </p:cNvSpPr>
          <p:nvPr/>
        </p:nvSpPr>
        <p:spPr bwMode="auto">
          <a:xfrm>
            <a:off x="4414838" y="1571625"/>
            <a:ext cx="403225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099" name="Line 19"/>
          <p:cNvSpPr>
            <a:spLocks noChangeShapeType="1"/>
          </p:cNvSpPr>
          <p:nvPr/>
        </p:nvSpPr>
        <p:spPr bwMode="auto">
          <a:xfrm>
            <a:off x="454025" y="2122488"/>
            <a:ext cx="403225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569" name="Text Box 20"/>
          <p:cNvSpPr txBox="1">
            <a:spLocks noChangeArrowheads="1"/>
          </p:cNvSpPr>
          <p:nvPr/>
        </p:nvSpPr>
        <p:spPr bwMode="auto">
          <a:xfrm>
            <a:off x="1835150" y="4868863"/>
            <a:ext cx="583247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95300" indent="-495300" fontAlgn="b">
              <a:spcBef>
                <a:spcPct val="50000"/>
              </a:spcBef>
            </a:pPr>
            <a:r>
              <a:rPr lang="zh-CN" altLang="en-US" sz="2800" b="1" i="0">
                <a:solidFill>
                  <a:srgbClr val="0000FF"/>
                </a:solidFill>
              </a:rPr>
              <a:t>没有把握几何关系</a:t>
            </a:r>
            <a:r>
              <a:rPr lang="en-US" altLang="zh-CN" sz="2800" b="1" i="0"/>
              <a:t>—</a:t>
            </a:r>
            <a:r>
              <a:rPr lang="zh-CN" altLang="en-US" sz="2800" b="1" i="0"/>
              <a:t>不等价转化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86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86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86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86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94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94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097" grpId="0"/>
      <p:bldP spid="686098" grpId="0" animBg="1"/>
      <p:bldP spid="686099" grpId="0" animBg="1"/>
      <p:bldP spid="19456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325438" y="666750"/>
          <a:ext cx="8542337" cy="4922838"/>
        </p:xfrm>
        <a:graphic>
          <a:graphicData uri="http://schemas.openxmlformats.org/presentationml/2006/ole">
            <p:oleObj spid="_x0000_s17410" name="文档" r:id="rId3" imgW="5236011" imgH="3025458" progId="Word.Document.8">
              <p:embed/>
            </p:oleObj>
          </a:graphicData>
        </a:graphic>
      </p:graphicFrame>
      <p:sp>
        <p:nvSpPr>
          <p:cNvPr id="131075" name="Rectangle 3"/>
          <p:cNvSpPr>
            <a:spLocks noChangeArrowheads="1"/>
          </p:cNvSpPr>
          <p:nvPr/>
        </p:nvSpPr>
        <p:spPr bwMode="auto">
          <a:xfrm>
            <a:off x="250825" y="474663"/>
            <a:ext cx="8713788" cy="5041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sp>
        <p:nvSpPr>
          <p:cNvPr id="723972" name="Text Box 4"/>
          <p:cNvSpPr txBox="1">
            <a:spLocks noChangeArrowheads="1"/>
          </p:cNvSpPr>
          <p:nvPr/>
        </p:nvSpPr>
        <p:spPr bwMode="auto">
          <a:xfrm>
            <a:off x="6372225" y="549275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区</a:t>
            </a:r>
            <a:r>
              <a:rPr lang="en-US" altLang="zh-CN" sz="2400" b="1" i="0" dirty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0.28</a:t>
            </a:r>
          </a:p>
        </p:txBody>
      </p:sp>
      <p:sp>
        <p:nvSpPr>
          <p:cNvPr id="723973" name="Line 5"/>
          <p:cNvSpPr>
            <a:spLocks noChangeShapeType="1"/>
          </p:cNvSpPr>
          <p:nvPr/>
        </p:nvSpPr>
        <p:spPr bwMode="auto">
          <a:xfrm>
            <a:off x="1116013" y="5229225"/>
            <a:ext cx="489585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2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3972" grpId="0"/>
      <p:bldP spid="72397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3"/>
          <p:cNvGraphicFramePr>
            <a:graphicFrameLocks noChangeAspect="1"/>
          </p:cNvGraphicFramePr>
          <p:nvPr/>
        </p:nvGraphicFramePr>
        <p:xfrm>
          <a:off x="107950" y="333375"/>
          <a:ext cx="7416800" cy="2840038"/>
        </p:xfrm>
        <a:graphic>
          <a:graphicData uri="http://schemas.openxmlformats.org/presentationml/2006/ole">
            <p:oleObj spid="_x0000_s18434" name="文档" r:id="rId3" imgW="4152339" imgH="1590300" progId="Word.Document.8">
              <p:embed/>
            </p:oleObj>
          </a:graphicData>
        </a:graphic>
      </p:graphicFrame>
      <p:graphicFrame>
        <p:nvGraphicFramePr>
          <p:cNvPr id="132099" name="Object 6"/>
          <p:cNvGraphicFramePr>
            <a:graphicFrameLocks noChangeAspect="1"/>
          </p:cNvGraphicFramePr>
          <p:nvPr/>
        </p:nvGraphicFramePr>
        <p:xfrm>
          <a:off x="614363" y="3143250"/>
          <a:ext cx="7315200" cy="2981325"/>
        </p:xfrm>
        <a:graphic>
          <a:graphicData uri="http://schemas.openxmlformats.org/presentationml/2006/ole">
            <p:oleObj spid="_x0000_s18435" name="文档" r:id="rId4" imgW="4011852" imgH="1634575" progId="Word.Document.8">
              <p:embed/>
            </p:oleObj>
          </a:graphicData>
        </a:graphic>
      </p:graphicFrame>
      <p:pic>
        <p:nvPicPr>
          <p:cNvPr id="13210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73913" y="0"/>
            <a:ext cx="1903412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102" name="Text Box 8"/>
          <p:cNvSpPr txBox="1">
            <a:spLocks noChangeArrowheads="1"/>
          </p:cNvSpPr>
          <p:nvPr/>
        </p:nvSpPr>
        <p:spPr bwMode="auto">
          <a:xfrm>
            <a:off x="4932363" y="5267341"/>
            <a:ext cx="378142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95300" indent="-495300" fontAlgn="b">
              <a:spcBef>
                <a:spcPct val="50000"/>
              </a:spcBef>
            </a:pPr>
            <a:r>
              <a:rPr lang="zh-CN" altLang="en-US" sz="2800" b="1" i="0" dirty="0">
                <a:solidFill>
                  <a:srgbClr val="0000FF"/>
                </a:solidFill>
              </a:rPr>
              <a:t>与恒成立问题混淆</a:t>
            </a:r>
          </a:p>
        </p:txBody>
      </p:sp>
      <p:sp>
        <p:nvSpPr>
          <p:cNvPr id="132103" name="Text Box 9"/>
          <p:cNvSpPr txBox="1">
            <a:spLocks noChangeArrowheads="1"/>
          </p:cNvSpPr>
          <p:nvPr/>
        </p:nvSpPr>
        <p:spPr bwMode="auto">
          <a:xfrm>
            <a:off x="3214678" y="5987497"/>
            <a:ext cx="5605472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95300" indent="-495300" fontAlgn="b">
              <a:spcBef>
                <a:spcPct val="50000"/>
              </a:spcBef>
            </a:pPr>
            <a:r>
              <a:rPr lang="zh-CN" altLang="en-US" sz="3200" b="1" i="0" dirty="0">
                <a:solidFill>
                  <a:srgbClr val="FF0000"/>
                </a:solidFill>
              </a:rPr>
              <a:t>函数</a:t>
            </a:r>
            <a:r>
              <a:rPr lang="zh-CN" altLang="en-US" sz="3200" b="1" i="0" dirty="0" smtClean="0">
                <a:solidFill>
                  <a:srgbClr val="FF0000"/>
                </a:solidFill>
              </a:rPr>
              <a:t>的方法</a:t>
            </a:r>
            <a:r>
              <a:rPr lang="zh-CN" altLang="en-US" sz="3200" b="1" i="0" dirty="0">
                <a:solidFill>
                  <a:srgbClr val="FF0000"/>
                </a:solidFill>
              </a:rPr>
              <a:t>的</a:t>
            </a:r>
            <a:r>
              <a:rPr lang="zh-CN" altLang="en-US" sz="3200" b="1" i="0" dirty="0" smtClean="0">
                <a:solidFill>
                  <a:srgbClr val="FF0000"/>
                </a:solidFill>
              </a:rPr>
              <a:t>理解不到位</a:t>
            </a:r>
            <a:endParaRPr lang="zh-CN" altLang="en-US" sz="3200" b="1" i="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58" y="1844918"/>
            <a:ext cx="6929486" cy="12144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2" grpId="0"/>
      <p:bldP spid="132103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70" name="Text Box 2"/>
          <p:cNvSpPr txBox="1">
            <a:spLocks noChangeArrowheads="1"/>
          </p:cNvSpPr>
          <p:nvPr/>
        </p:nvSpPr>
        <p:spPr bwMode="auto">
          <a:xfrm>
            <a:off x="468313" y="333375"/>
            <a:ext cx="84963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i="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哈佛大学心理学实验：</a:t>
            </a:r>
          </a:p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研究者摄制了一个短片，两队运动员，一队穿白色服装，另一队穿黑色服装，所有运动员都在不断地移动互相传接篮球，运动员中有一个伪装成大星星的人（</a:t>
            </a:r>
            <a:r>
              <a:rPr lang="en-US" altLang="zh-CN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9</a:t>
            </a: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秒），影片长度不到一分钟。</a:t>
            </a:r>
          </a:p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招募志愿者进行试验：</a:t>
            </a:r>
          </a:p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（</a:t>
            </a:r>
            <a:r>
              <a:rPr lang="en-US" altLang="zh-CN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1</a:t>
            </a: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）观看影片，计算出穿白色服装球员的传球次数， </a:t>
            </a:r>
          </a:p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（</a:t>
            </a:r>
            <a:r>
              <a:rPr lang="en-US" altLang="zh-CN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2</a:t>
            </a: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）问：你在数完传球次数外，你还看到什么别的东西吗？</a:t>
            </a:r>
          </a:p>
          <a:p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        答：没有看到什么。</a:t>
            </a:r>
          </a:p>
          <a:p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        问：除了运动员还看到什么了吗？</a:t>
            </a:r>
            <a:r>
              <a:rPr lang="en-US" altLang="zh-CN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···</a:t>
            </a: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有大猩猩吗？</a:t>
            </a:r>
          </a:p>
          <a:p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        答：（一半人回答）没有。</a:t>
            </a:r>
          </a:p>
          <a:p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（</a:t>
            </a:r>
            <a:r>
              <a:rPr lang="en-US" altLang="zh-CN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3</a:t>
            </a: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）回放影片（不要求计数）他们都轻而易举地发现了人群</a:t>
            </a:r>
          </a:p>
          <a:p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         中的大猩猩。个别人认为前后两个影片为不同的版本。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5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959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959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959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959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959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959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959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179388" y="911222"/>
          <a:ext cx="8785225" cy="2159000"/>
        </p:xfrm>
        <a:graphic>
          <a:graphicData uri="http://schemas.openxmlformats.org/presentationml/2006/ole">
            <p:oleObj spid="_x0000_s19458" name="文档" r:id="rId3" imgW="4908387" imgH="1202624" progId="Word.Document.8">
              <p:embed/>
            </p:oleObj>
          </a:graphicData>
        </a:graphic>
      </p:graphicFrame>
      <p:sp>
        <p:nvSpPr>
          <p:cNvPr id="137220" name="Rectangle 3"/>
          <p:cNvSpPr>
            <a:spLocks noChangeArrowheads="1"/>
          </p:cNvSpPr>
          <p:nvPr/>
        </p:nvSpPr>
        <p:spPr bwMode="auto">
          <a:xfrm>
            <a:off x="107950" y="839785"/>
            <a:ext cx="8712200" cy="2232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graphicFrame>
        <p:nvGraphicFramePr>
          <p:cNvPr id="721924" name="Object 4"/>
          <p:cNvGraphicFramePr>
            <a:graphicFrameLocks noChangeAspect="1"/>
          </p:cNvGraphicFramePr>
          <p:nvPr/>
        </p:nvGraphicFramePr>
        <p:xfrm>
          <a:off x="152400" y="3206772"/>
          <a:ext cx="8890000" cy="3436938"/>
        </p:xfrm>
        <a:graphic>
          <a:graphicData uri="http://schemas.openxmlformats.org/presentationml/2006/ole">
            <p:oleObj spid="_x0000_s19459" name="Document" r:id="rId4" imgW="5723273" imgH="2197159" progId="Word.Document.8">
              <p:embed/>
            </p:oleObj>
          </a:graphicData>
        </a:graphic>
      </p:graphicFrame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7286644" y="2428868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区</a:t>
            </a:r>
            <a:r>
              <a:rPr lang="en-US" altLang="zh-CN" sz="2400" b="1" i="0" dirty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0.66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68313" y="214290"/>
            <a:ext cx="84614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0" dirty="0" smtClean="0">
                <a:solidFill>
                  <a:schemeClr val="tx1"/>
                </a:solidFill>
                <a:latin typeface="Arial" charset="0"/>
              </a:rPr>
              <a:t>（四）通过问题，强化理解</a:t>
            </a:r>
            <a:endParaRPr lang="zh-CN" altLang="en-US" sz="3600" b="1" i="0" dirty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325438" y="263525"/>
          <a:ext cx="8207375" cy="2327275"/>
        </p:xfrm>
        <a:graphic>
          <a:graphicData uri="http://schemas.openxmlformats.org/presentationml/2006/ole">
            <p:oleObj spid="_x0000_s20482" name="文档" r:id="rId3" imgW="4587649" imgH="1301613" progId="Word.Document.8">
              <p:embed/>
            </p:oleObj>
          </a:graphicData>
        </a:graphic>
      </p:graphicFrame>
      <p:sp>
        <p:nvSpPr>
          <p:cNvPr id="722947" name="Rectangle 3"/>
          <p:cNvSpPr>
            <a:spLocks noChangeArrowheads="1"/>
          </p:cNvSpPr>
          <p:nvPr/>
        </p:nvSpPr>
        <p:spPr bwMode="auto">
          <a:xfrm>
            <a:off x="323850" y="2828925"/>
            <a:ext cx="8424863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i="0" dirty="0">
                <a:solidFill>
                  <a:srgbClr val="0000FF"/>
                </a:solidFill>
                <a:latin typeface="黑体" pitchFamily="2" charset="-122"/>
              </a:rPr>
              <a:t>错因：</a:t>
            </a:r>
            <a:r>
              <a:rPr lang="en-US" altLang="zh-CN" sz="2400" b="1" i="0" dirty="0">
                <a:solidFill>
                  <a:srgbClr val="0000FF"/>
                </a:solidFill>
                <a:latin typeface="黑体" pitchFamily="2" charset="-122"/>
              </a:rPr>
              <a:t>1.</a:t>
            </a:r>
            <a:r>
              <a:rPr lang="zh-CN" altLang="en-US" sz="2400" b="1" i="0" dirty="0">
                <a:solidFill>
                  <a:srgbClr val="0000FF"/>
                </a:solidFill>
                <a:latin typeface="黑体" pitchFamily="2" charset="-122"/>
              </a:rPr>
              <a:t>不懂题意没有去做，或随机猜想； </a:t>
            </a:r>
          </a:p>
          <a:p>
            <a:pPr>
              <a:lnSpc>
                <a:spcPct val="125000"/>
              </a:lnSpc>
            </a:pPr>
            <a:r>
              <a:rPr lang="zh-CN" altLang="en-US" sz="2400" b="1" i="0" dirty="0">
                <a:solidFill>
                  <a:srgbClr val="0000FF"/>
                </a:solidFill>
                <a:latin typeface="黑体" pitchFamily="2" charset="-122"/>
              </a:rPr>
              <a:t>      </a:t>
            </a:r>
            <a:r>
              <a:rPr lang="en-US" altLang="zh-CN" sz="2400" b="1" i="0" dirty="0">
                <a:solidFill>
                  <a:srgbClr val="0000FF"/>
                </a:solidFill>
                <a:latin typeface="黑体" pitchFamily="2" charset="-122"/>
              </a:rPr>
              <a:t>2.</a:t>
            </a:r>
            <a:r>
              <a:rPr lang="zh-CN" altLang="en-US" sz="2400" b="1" i="0" dirty="0">
                <a:solidFill>
                  <a:srgbClr val="0000FF"/>
                </a:solidFill>
                <a:latin typeface="黑体" pitchFamily="2" charset="-122"/>
              </a:rPr>
              <a:t>画平移图对比，分析不出来；代入表达式，计算</a:t>
            </a:r>
          </a:p>
          <a:p>
            <a:pPr>
              <a:lnSpc>
                <a:spcPct val="125000"/>
              </a:lnSpc>
            </a:pPr>
            <a:r>
              <a:rPr lang="zh-CN" altLang="en-US" sz="2400" b="1" i="0" dirty="0">
                <a:solidFill>
                  <a:srgbClr val="0000FF"/>
                </a:solidFill>
                <a:latin typeface="黑体" pitchFamily="2" charset="-122"/>
              </a:rPr>
              <a:t>        出错；审题</a:t>
            </a:r>
            <a:r>
              <a:rPr lang="zh-CN" altLang="en-US" sz="2400" b="1" i="0" dirty="0" smtClean="0">
                <a:solidFill>
                  <a:srgbClr val="0000FF"/>
                </a:solidFill>
                <a:latin typeface="黑体" pitchFamily="2" charset="-122"/>
              </a:rPr>
              <a:t>错，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en-US" sz="2400" b="1" i="0" dirty="0" smtClean="0">
                <a:solidFill>
                  <a:srgbClr val="0000FF"/>
                </a:solidFill>
                <a:latin typeface="黑体" pitchFamily="2" charset="-122"/>
              </a:rPr>
              <a:t>当成“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itchFamily="2" charset="-122"/>
              </a:rPr>
              <a:t>=</a:t>
            </a:r>
            <a:r>
              <a:rPr lang="zh-CN" altLang="en-US" sz="2400" b="1" i="0" dirty="0" smtClean="0">
                <a:solidFill>
                  <a:srgbClr val="0000FF"/>
                </a:solidFill>
                <a:latin typeface="黑体" pitchFamily="2" charset="-122"/>
              </a:rPr>
              <a:t>”</a:t>
            </a:r>
            <a:r>
              <a:rPr lang="en-US" altLang="zh-CN" sz="2400" b="1" i="0" dirty="0" smtClean="0">
                <a:solidFill>
                  <a:srgbClr val="0000FF"/>
                </a:solidFill>
                <a:latin typeface="黑体" pitchFamily="2" charset="-122"/>
              </a:rPr>
              <a:t>.</a:t>
            </a:r>
            <a:endParaRPr lang="en-US" altLang="zh-CN" sz="2400" b="1" i="0" dirty="0">
              <a:solidFill>
                <a:srgbClr val="0000FF"/>
              </a:solidFill>
              <a:latin typeface="黑体" pitchFamily="2" charset="-122"/>
            </a:endParaRPr>
          </a:p>
        </p:txBody>
      </p:sp>
      <p:sp>
        <p:nvSpPr>
          <p:cNvPr id="722948" name="Text Box 4"/>
          <p:cNvSpPr txBox="1">
            <a:spLocks noChangeArrowheads="1"/>
          </p:cNvSpPr>
          <p:nvPr/>
        </p:nvSpPr>
        <p:spPr bwMode="auto">
          <a:xfrm>
            <a:off x="684213" y="4843463"/>
            <a:ext cx="77041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i="0" dirty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重要的函数模型、重要的函数</a:t>
            </a:r>
            <a:r>
              <a:rPr lang="zh-CN" altLang="en-US" sz="2800" b="1" i="0" dirty="0" smtClean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性质</a:t>
            </a:r>
            <a:r>
              <a:rPr lang="zh-CN" altLang="en-US" sz="2800" b="1" dirty="0" smtClean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必须</a:t>
            </a:r>
            <a:r>
              <a:rPr lang="zh-CN" altLang="en-US" sz="2800" b="1" i="0" dirty="0" smtClean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掌握</a:t>
            </a:r>
            <a:r>
              <a:rPr lang="zh-CN" altLang="en-US" sz="2800" b="1" dirty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！</a:t>
            </a:r>
            <a:endParaRPr lang="zh-CN" altLang="en-US" sz="2800" b="1" i="0" dirty="0">
              <a:solidFill>
                <a:srgbClr val="D60093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2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2947" grpId="0"/>
      <p:bldP spid="72294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8" name="Rectangle 2"/>
          <p:cNvSpPr>
            <a:spLocks noChangeArrowheads="1"/>
          </p:cNvSpPr>
          <p:nvPr/>
        </p:nvSpPr>
        <p:spPr bwMode="auto">
          <a:xfrm>
            <a:off x="395288" y="260350"/>
            <a:ext cx="8424862" cy="1439863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graphicFrame>
        <p:nvGraphicFramePr>
          <p:cNvPr id="134146" name="Object 3"/>
          <p:cNvGraphicFramePr>
            <a:graphicFrameLocks noChangeAspect="1"/>
          </p:cNvGraphicFramePr>
          <p:nvPr/>
        </p:nvGraphicFramePr>
        <p:xfrm>
          <a:off x="527050" y="339725"/>
          <a:ext cx="8293100" cy="1289050"/>
        </p:xfrm>
        <a:graphic>
          <a:graphicData uri="http://schemas.openxmlformats.org/presentationml/2006/ole">
            <p:oleObj spid="_x0000_s21506" name="文档" r:id="rId3" imgW="4148103" imgH="650806" progId="Word.Document.8">
              <p:embed/>
            </p:oleObj>
          </a:graphicData>
        </a:graphic>
      </p:graphicFrame>
      <p:graphicFrame>
        <p:nvGraphicFramePr>
          <p:cNvPr id="605214" name="Object 30"/>
          <p:cNvGraphicFramePr>
            <a:graphicFrameLocks noChangeAspect="1"/>
          </p:cNvGraphicFramePr>
          <p:nvPr/>
        </p:nvGraphicFramePr>
        <p:xfrm>
          <a:off x="400050" y="1773238"/>
          <a:ext cx="7124700" cy="4740275"/>
        </p:xfrm>
        <a:graphic>
          <a:graphicData uri="http://schemas.openxmlformats.org/presentationml/2006/ole">
            <p:oleObj spid="_x0000_s21507" name="文档" r:id="rId4" imgW="3777611" imgH="2516476" progId="Word.Document.8">
              <p:embed/>
            </p:oleObj>
          </a:graphicData>
        </a:graphic>
      </p:graphicFrame>
      <p:sp>
        <p:nvSpPr>
          <p:cNvPr id="134149" name="Text Box 31"/>
          <p:cNvSpPr txBox="1">
            <a:spLocks noChangeArrowheads="1"/>
          </p:cNvSpPr>
          <p:nvPr/>
        </p:nvSpPr>
        <p:spPr bwMode="auto">
          <a:xfrm>
            <a:off x="6300788" y="3933825"/>
            <a:ext cx="2843212" cy="1282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95300" indent="-495300" fontAlgn="b">
              <a:spcBef>
                <a:spcPct val="50000"/>
              </a:spcBef>
            </a:pPr>
            <a:r>
              <a:rPr lang="zh-CN" altLang="en-US" sz="2600" b="1" i="0" dirty="0">
                <a:solidFill>
                  <a:srgbClr val="FF0000"/>
                </a:solidFill>
              </a:rPr>
              <a:t>等价转化：不同</a:t>
            </a:r>
            <a:r>
              <a:rPr lang="zh-CN" altLang="en-US" sz="2600" b="1" i="0" dirty="0" smtClean="0">
                <a:solidFill>
                  <a:srgbClr val="FF0000"/>
                </a:solidFill>
              </a:rPr>
              <a:t>的</a:t>
            </a:r>
            <a:r>
              <a:rPr lang="zh-CN" altLang="en-US" sz="2600" b="1" dirty="0" smtClean="0">
                <a:solidFill>
                  <a:srgbClr val="FF0000"/>
                </a:solidFill>
              </a:rPr>
              <a:t>视角</a:t>
            </a:r>
            <a:r>
              <a:rPr lang="zh-CN" altLang="en-US" sz="2600" b="1" i="0" dirty="0" smtClean="0">
                <a:solidFill>
                  <a:srgbClr val="FF0000"/>
                </a:solidFill>
              </a:rPr>
              <a:t>，</a:t>
            </a:r>
            <a:r>
              <a:rPr lang="zh-CN" altLang="en-US" sz="2600" b="1" i="0" dirty="0">
                <a:solidFill>
                  <a:srgbClr val="FF0000"/>
                </a:solidFill>
              </a:rPr>
              <a:t>产生不同的解法</a:t>
            </a:r>
          </a:p>
        </p:txBody>
      </p:sp>
      <p:sp>
        <p:nvSpPr>
          <p:cNvPr id="605216" name="Text Box 32"/>
          <p:cNvSpPr txBox="1">
            <a:spLocks noChangeArrowheads="1"/>
          </p:cNvSpPr>
          <p:nvPr/>
        </p:nvSpPr>
        <p:spPr bwMode="auto">
          <a:xfrm>
            <a:off x="3708400" y="6200775"/>
            <a:ext cx="47529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95300" indent="-495300" fontAlgn="b">
              <a:spcBef>
                <a:spcPct val="50000"/>
              </a:spcBef>
            </a:pPr>
            <a:r>
              <a:rPr lang="zh-CN" altLang="en-US" sz="2400" b="1" i="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等价转化为基本量的不等式组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5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05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52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3"/>
          <p:cNvGraphicFramePr>
            <a:graphicFrameLocks noChangeAspect="1"/>
          </p:cNvGraphicFramePr>
          <p:nvPr/>
        </p:nvGraphicFramePr>
        <p:xfrm>
          <a:off x="490538" y="260350"/>
          <a:ext cx="7177087" cy="5160963"/>
        </p:xfrm>
        <a:graphic>
          <a:graphicData uri="http://schemas.openxmlformats.org/presentationml/2006/ole">
            <p:oleObj spid="_x0000_s22530" name="文档" r:id="rId3" imgW="3530431" imgH="2531594" progId="Word.Document.8">
              <p:embed/>
            </p:oleObj>
          </a:graphicData>
        </a:graphic>
      </p:graphicFrame>
      <p:sp>
        <p:nvSpPr>
          <p:cNvPr id="622596" name="Text Box 4"/>
          <p:cNvSpPr txBox="1">
            <a:spLocks noChangeArrowheads="1"/>
          </p:cNvSpPr>
          <p:nvPr/>
        </p:nvSpPr>
        <p:spPr bwMode="auto">
          <a:xfrm>
            <a:off x="3276600" y="5805488"/>
            <a:ext cx="51847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95300" indent="-495300" fontAlgn="b">
              <a:spcBef>
                <a:spcPct val="50000"/>
              </a:spcBef>
            </a:pPr>
            <a:r>
              <a:rPr lang="zh-CN" altLang="en-US" sz="2400" b="1" i="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等价转化为整体表示关系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2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259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3"/>
          <p:cNvGraphicFramePr>
            <a:graphicFrameLocks noChangeAspect="1"/>
          </p:cNvGraphicFramePr>
          <p:nvPr/>
        </p:nvGraphicFramePr>
        <p:xfrm>
          <a:off x="400050" y="188913"/>
          <a:ext cx="8493125" cy="4722812"/>
        </p:xfrm>
        <a:graphic>
          <a:graphicData uri="http://schemas.openxmlformats.org/presentationml/2006/ole">
            <p:oleObj spid="_x0000_s23554" name="文档" r:id="rId3" imgW="4363251" imgH="2427566" progId="Word.Document.8">
              <p:embed/>
            </p:oleObj>
          </a:graphicData>
        </a:graphic>
      </p:graphicFrame>
      <p:pic>
        <p:nvPicPr>
          <p:cNvPr id="13619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4256088"/>
            <a:ext cx="35274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1573" name="Text Box 5"/>
          <p:cNvSpPr txBox="1">
            <a:spLocks noChangeArrowheads="1"/>
          </p:cNvSpPr>
          <p:nvPr/>
        </p:nvSpPr>
        <p:spPr bwMode="auto">
          <a:xfrm>
            <a:off x="684213" y="5229225"/>
            <a:ext cx="36004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95300" indent="-495300" fontAlgn="b">
              <a:spcBef>
                <a:spcPct val="50000"/>
              </a:spcBef>
            </a:pPr>
            <a:r>
              <a:rPr lang="zh-CN" altLang="en-US" sz="2400" b="1" i="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等价转化为图形问题</a:t>
            </a:r>
          </a:p>
        </p:txBody>
      </p:sp>
      <p:sp>
        <p:nvSpPr>
          <p:cNvPr id="621574" name="Text Box 6"/>
          <p:cNvSpPr txBox="1">
            <a:spLocks noChangeArrowheads="1"/>
          </p:cNvSpPr>
          <p:nvPr/>
        </p:nvSpPr>
        <p:spPr bwMode="auto">
          <a:xfrm>
            <a:off x="672406" y="5949950"/>
            <a:ext cx="36004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95300" indent="-495300" fontAlgn="b">
              <a:spcBef>
                <a:spcPct val="50000"/>
              </a:spcBef>
            </a:pPr>
            <a:r>
              <a:rPr lang="zh-CN" altLang="en-US" sz="2400" b="1" i="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数形结合的思想方法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1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21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1573" grpId="0"/>
      <p:bldP spid="62157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9" name="Object 5"/>
          <p:cNvGraphicFramePr>
            <a:graphicFrameLocks noChangeAspect="1"/>
          </p:cNvGraphicFramePr>
          <p:nvPr/>
        </p:nvGraphicFramePr>
        <p:xfrm>
          <a:off x="657253" y="285728"/>
          <a:ext cx="7915275" cy="2974975"/>
        </p:xfrm>
        <a:graphic>
          <a:graphicData uri="http://schemas.openxmlformats.org/presentationml/2006/ole">
            <p:oleObj spid="_x0000_s248834" name="文档" r:id="rId3" imgW="4191433" imgH="1573617" progId="Word.Document.12">
              <p:embed/>
            </p:oleObj>
          </a:graphicData>
        </a:graphic>
      </p:graphicFrame>
      <p:graphicFrame>
        <p:nvGraphicFramePr>
          <p:cNvPr id="185350" name="Object 6"/>
          <p:cNvGraphicFramePr>
            <a:graphicFrameLocks noChangeAspect="1"/>
          </p:cNvGraphicFramePr>
          <p:nvPr/>
        </p:nvGraphicFramePr>
        <p:xfrm>
          <a:off x="531335" y="3286148"/>
          <a:ext cx="8041193" cy="3357562"/>
        </p:xfrm>
        <a:graphic>
          <a:graphicData uri="http://schemas.openxmlformats.org/presentationml/2006/ole">
            <p:oleObj spid="_x0000_s248835" name="文档" r:id="rId4" imgW="4285400" imgH="1783144" progId="Word.Document.12">
              <p:embed/>
            </p:oleObj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39713" y="188913"/>
            <a:ext cx="8712200" cy="288289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643570" y="5715016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0" dirty="0" smtClean="0">
                <a:solidFill>
                  <a:srgbClr val="FF0000"/>
                </a:solidFill>
              </a:rPr>
              <a:t>理解三角函数模型</a:t>
            </a:r>
            <a:endParaRPr lang="zh-CN" altLang="en-US" sz="2800" b="1" i="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3286124"/>
            <a:ext cx="7786742" cy="135732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5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94488" y="4046538"/>
            <a:ext cx="136048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56387" name="Object 3"/>
          <p:cNvGraphicFramePr>
            <a:graphicFrameLocks noChangeAspect="1"/>
          </p:cNvGraphicFramePr>
          <p:nvPr/>
        </p:nvGraphicFramePr>
        <p:xfrm>
          <a:off x="476250" y="400050"/>
          <a:ext cx="7866063" cy="3508375"/>
        </p:xfrm>
        <a:graphic>
          <a:graphicData uri="http://schemas.openxmlformats.org/presentationml/2006/ole">
            <p:oleObj spid="_x0000_s28674" name="文档" r:id="rId4" imgW="3705431" imgH="1650413" progId="Word.Document.8">
              <p:embed/>
            </p:oleObj>
          </a:graphicData>
        </a:graphic>
      </p:graphicFrame>
      <p:pic>
        <p:nvPicPr>
          <p:cNvPr id="65638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7913" y="4005263"/>
            <a:ext cx="2951162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6389" name="Text Box 5"/>
          <p:cNvSpPr txBox="1">
            <a:spLocks noChangeArrowheads="1"/>
          </p:cNvSpPr>
          <p:nvPr/>
        </p:nvSpPr>
        <p:spPr bwMode="auto">
          <a:xfrm>
            <a:off x="107950" y="3908425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i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分析：</a:t>
            </a:r>
          </a:p>
        </p:txBody>
      </p:sp>
      <p:graphicFrame>
        <p:nvGraphicFramePr>
          <p:cNvPr id="656390" name="Object 6"/>
          <p:cNvGraphicFramePr>
            <a:graphicFrameLocks noChangeAspect="1"/>
          </p:cNvGraphicFramePr>
          <p:nvPr/>
        </p:nvGraphicFramePr>
        <p:xfrm>
          <a:off x="684213" y="4121150"/>
          <a:ext cx="5400675" cy="892175"/>
        </p:xfrm>
        <a:graphic>
          <a:graphicData uri="http://schemas.openxmlformats.org/presentationml/2006/ole">
            <p:oleObj spid="_x0000_s28675" name="文档" r:id="rId6" imgW="2441109" imgH="397035" progId="Word.Document.8">
              <p:embed/>
            </p:oleObj>
          </a:graphicData>
        </a:graphic>
      </p:graphicFrame>
      <p:graphicFrame>
        <p:nvGraphicFramePr>
          <p:cNvPr id="656391" name="Object 7"/>
          <p:cNvGraphicFramePr>
            <a:graphicFrameLocks noChangeAspect="1"/>
          </p:cNvGraphicFramePr>
          <p:nvPr/>
        </p:nvGraphicFramePr>
        <p:xfrm>
          <a:off x="679450" y="4722813"/>
          <a:ext cx="3028950" cy="887412"/>
        </p:xfrm>
        <a:graphic>
          <a:graphicData uri="http://schemas.openxmlformats.org/presentationml/2006/ole">
            <p:oleObj spid="_x0000_s28676" name="文档" r:id="rId7" imgW="1378022" imgH="397035" progId="Word.Document.8">
              <p:embed/>
            </p:oleObj>
          </a:graphicData>
        </a:graphic>
      </p:graphicFrame>
      <p:graphicFrame>
        <p:nvGraphicFramePr>
          <p:cNvPr id="656392" name="Object 8"/>
          <p:cNvGraphicFramePr>
            <a:graphicFrameLocks noChangeAspect="1"/>
          </p:cNvGraphicFramePr>
          <p:nvPr/>
        </p:nvGraphicFramePr>
        <p:xfrm>
          <a:off x="684213" y="5318125"/>
          <a:ext cx="5111750" cy="889000"/>
        </p:xfrm>
        <a:graphic>
          <a:graphicData uri="http://schemas.openxmlformats.org/presentationml/2006/ole">
            <p:oleObj spid="_x0000_s28677" name="文档" r:id="rId8" imgW="2302988" imgH="397035" progId="Word.Document.8">
              <p:embed/>
            </p:oleObj>
          </a:graphicData>
        </a:graphic>
      </p:graphicFrame>
      <p:graphicFrame>
        <p:nvGraphicFramePr>
          <p:cNvPr id="656393" name="Object 9"/>
          <p:cNvGraphicFramePr>
            <a:graphicFrameLocks noChangeAspect="1"/>
          </p:cNvGraphicFramePr>
          <p:nvPr/>
        </p:nvGraphicFramePr>
        <p:xfrm>
          <a:off x="2052638" y="6143625"/>
          <a:ext cx="4273550" cy="585788"/>
        </p:xfrm>
        <a:graphic>
          <a:graphicData uri="http://schemas.openxmlformats.org/presentationml/2006/ole">
            <p:oleObj spid="_x0000_s28678" name="文档" r:id="rId9" imgW="1765193" imgH="240813" progId="Word.Document.8">
              <p:embed/>
            </p:oleObj>
          </a:graphicData>
        </a:graphic>
      </p:graphicFrame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179388" y="90488"/>
            <a:ext cx="8640762" cy="3770312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5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5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5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5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5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5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5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638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7410" name="Object 2"/>
          <p:cNvGraphicFramePr>
            <a:graphicFrameLocks noChangeAspect="1"/>
          </p:cNvGraphicFramePr>
          <p:nvPr/>
        </p:nvGraphicFramePr>
        <p:xfrm>
          <a:off x="688975" y="1044575"/>
          <a:ext cx="4387850" cy="944563"/>
        </p:xfrm>
        <a:graphic>
          <a:graphicData uri="http://schemas.openxmlformats.org/presentationml/2006/ole">
            <p:oleObj spid="_x0000_s29698" name="文档" r:id="rId3" imgW="1871985" imgH="397035" progId="Word.Document.8">
              <p:embed/>
            </p:oleObj>
          </a:graphicData>
        </a:graphic>
      </p:graphicFrame>
      <p:graphicFrame>
        <p:nvGraphicFramePr>
          <p:cNvPr id="657411" name="Object 3"/>
          <p:cNvGraphicFramePr>
            <a:graphicFrameLocks noChangeAspect="1"/>
          </p:cNvGraphicFramePr>
          <p:nvPr/>
        </p:nvGraphicFramePr>
        <p:xfrm>
          <a:off x="687388" y="1989138"/>
          <a:ext cx="4389437" cy="896937"/>
        </p:xfrm>
        <a:graphic>
          <a:graphicData uri="http://schemas.openxmlformats.org/presentationml/2006/ole">
            <p:oleObj spid="_x0000_s29699" name="文档" r:id="rId4" imgW="1969368" imgH="397035" progId="Word.Document.8">
              <p:embed/>
            </p:oleObj>
          </a:graphicData>
        </a:graphic>
      </p:graphicFrame>
      <p:graphicFrame>
        <p:nvGraphicFramePr>
          <p:cNvPr id="657412" name="Object 4"/>
          <p:cNvGraphicFramePr>
            <a:graphicFrameLocks noChangeAspect="1"/>
          </p:cNvGraphicFramePr>
          <p:nvPr/>
        </p:nvGraphicFramePr>
        <p:xfrm>
          <a:off x="674688" y="2854325"/>
          <a:ext cx="2519362" cy="969963"/>
        </p:xfrm>
        <a:graphic>
          <a:graphicData uri="http://schemas.openxmlformats.org/presentationml/2006/ole">
            <p:oleObj spid="_x0000_s29700" name="文档" r:id="rId5" imgW="1049908" imgH="404954" progId="Word.Document.8">
              <p:embed/>
            </p:oleObj>
          </a:graphicData>
        </a:graphic>
      </p:graphicFrame>
      <p:graphicFrame>
        <p:nvGraphicFramePr>
          <p:cNvPr id="657413" name="Object 5"/>
          <p:cNvGraphicFramePr>
            <a:graphicFrameLocks noChangeAspect="1"/>
          </p:cNvGraphicFramePr>
          <p:nvPr/>
        </p:nvGraphicFramePr>
        <p:xfrm>
          <a:off x="649288" y="3654425"/>
          <a:ext cx="6605587" cy="982663"/>
        </p:xfrm>
        <a:graphic>
          <a:graphicData uri="http://schemas.openxmlformats.org/presentationml/2006/ole">
            <p:oleObj spid="_x0000_s29701" name="文档" r:id="rId6" imgW="2702817" imgH="397035" progId="Word.Document.8">
              <p:embed/>
            </p:oleObj>
          </a:graphicData>
        </a:graphic>
      </p:graphicFrame>
      <p:graphicFrame>
        <p:nvGraphicFramePr>
          <p:cNvPr id="657414" name="Object 6"/>
          <p:cNvGraphicFramePr>
            <a:graphicFrameLocks noChangeAspect="1"/>
          </p:cNvGraphicFramePr>
          <p:nvPr/>
        </p:nvGraphicFramePr>
        <p:xfrm>
          <a:off x="688975" y="4471988"/>
          <a:ext cx="5399088" cy="1966912"/>
        </p:xfrm>
        <a:graphic>
          <a:graphicData uri="http://schemas.openxmlformats.org/presentationml/2006/ole">
            <p:oleObj spid="_x0000_s29702" name="文档" r:id="rId7" imgW="2171267" imgH="791551" progId="Word.Document.8">
              <p:embed/>
            </p:oleObj>
          </a:graphicData>
        </a:graphic>
      </p:graphicFrame>
      <p:graphicFrame>
        <p:nvGraphicFramePr>
          <p:cNvPr id="142343" name="Object 7"/>
          <p:cNvGraphicFramePr>
            <a:graphicFrameLocks noChangeAspect="1"/>
          </p:cNvGraphicFramePr>
          <p:nvPr/>
        </p:nvGraphicFramePr>
        <p:xfrm>
          <a:off x="1828800" y="438150"/>
          <a:ext cx="4830763" cy="514350"/>
        </p:xfrm>
        <a:graphic>
          <a:graphicData uri="http://schemas.openxmlformats.org/presentationml/2006/ole">
            <p:oleObj spid="_x0000_s29703" name="文档" r:id="rId8" imgW="1851359" imgH="197978" progId="Word.Document.8">
              <p:embed/>
            </p:oleObj>
          </a:graphicData>
        </a:graphic>
      </p:graphicFrame>
      <p:graphicFrame>
        <p:nvGraphicFramePr>
          <p:cNvPr id="657416" name="Object 8"/>
          <p:cNvGraphicFramePr>
            <a:graphicFrameLocks noChangeAspect="1"/>
          </p:cNvGraphicFramePr>
          <p:nvPr/>
        </p:nvGraphicFramePr>
        <p:xfrm>
          <a:off x="3281363" y="5588000"/>
          <a:ext cx="5467350" cy="623888"/>
        </p:xfrm>
        <a:graphic>
          <a:graphicData uri="http://schemas.openxmlformats.org/presentationml/2006/ole">
            <p:oleObj spid="_x0000_s29704" name="Document" r:id="rId9" imgW="2018457" imgH="235088" progId="Word.Document.8">
              <p:embed/>
            </p:oleObj>
          </a:graphicData>
        </a:graphic>
      </p:graphicFrame>
      <p:sp>
        <p:nvSpPr>
          <p:cNvPr id="657417" name="Rectangle 9"/>
          <p:cNvSpPr>
            <a:spLocks noChangeArrowheads="1"/>
          </p:cNvSpPr>
          <p:nvPr/>
        </p:nvSpPr>
        <p:spPr bwMode="auto">
          <a:xfrm>
            <a:off x="5110163" y="2071678"/>
            <a:ext cx="4033837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 i="0" dirty="0">
                <a:solidFill>
                  <a:srgbClr val="FF0000"/>
                </a:solidFill>
                <a:latin typeface="Arial" charset="0"/>
              </a:rPr>
              <a:t>从不同的坐标系下不同的方程</a:t>
            </a:r>
            <a:r>
              <a:rPr lang="zh-CN" altLang="en-US" sz="2600" b="1" i="0" dirty="0" smtClean="0">
                <a:solidFill>
                  <a:srgbClr val="FF0000"/>
                </a:solidFill>
                <a:latin typeface="Arial" charset="0"/>
              </a:rPr>
              <a:t>，</a:t>
            </a:r>
            <a:r>
              <a:rPr lang="zh-CN" altLang="en-US" sz="2600" b="1" dirty="0" smtClean="0">
                <a:solidFill>
                  <a:srgbClr val="FF0000"/>
                </a:solidFill>
                <a:latin typeface="Arial" charset="0"/>
              </a:rPr>
              <a:t>理解</a:t>
            </a:r>
            <a:r>
              <a:rPr lang="zh-CN" altLang="en-US" sz="2600" b="1" i="0" dirty="0" smtClean="0">
                <a:solidFill>
                  <a:srgbClr val="FF0000"/>
                </a:solidFill>
                <a:latin typeface="Arial" charset="0"/>
              </a:rPr>
              <a:t>数学</a:t>
            </a:r>
            <a:endParaRPr lang="zh-CN" altLang="en-US" sz="2600" b="1" i="0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5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5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5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5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5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5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741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785813" y="285750"/>
          <a:ext cx="7286625" cy="3713163"/>
        </p:xfrm>
        <a:graphic>
          <a:graphicData uri="http://schemas.openxmlformats.org/presentationml/2006/ole">
            <p:oleObj spid="_x0000_s291842" name="文档" r:id="rId3" imgW="3897291" imgH="1981151" progId="Word.Document.12">
              <p:embed/>
            </p:oleObj>
          </a:graphicData>
        </a:graphic>
      </p:graphicFrame>
      <p:sp>
        <p:nvSpPr>
          <p:cNvPr id="75782" name="Rectangle 9"/>
          <p:cNvSpPr>
            <a:spLocks noChangeArrowheads="1"/>
          </p:cNvSpPr>
          <p:nvPr/>
        </p:nvSpPr>
        <p:spPr bwMode="auto">
          <a:xfrm>
            <a:off x="357188" y="336550"/>
            <a:ext cx="8286750" cy="36639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graphicFrame>
        <p:nvGraphicFramePr>
          <p:cNvPr id="125956" name="Object 3"/>
          <p:cNvGraphicFramePr>
            <a:graphicFrameLocks noChangeAspect="1"/>
          </p:cNvGraphicFramePr>
          <p:nvPr/>
        </p:nvGraphicFramePr>
        <p:xfrm>
          <a:off x="142875" y="4102100"/>
          <a:ext cx="6708775" cy="792163"/>
        </p:xfrm>
        <a:graphic>
          <a:graphicData uri="http://schemas.openxmlformats.org/presentationml/2006/ole">
            <p:oleObj spid="_x0000_s291843" name="文档" r:id="rId4" imgW="3410894" imgH="405375" progId="Word.Document.12">
              <p:embed/>
            </p:oleObj>
          </a:graphicData>
        </a:graphic>
      </p:graphicFrame>
      <p:graphicFrame>
        <p:nvGraphicFramePr>
          <p:cNvPr id="125957" name="Object 4"/>
          <p:cNvGraphicFramePr>
            <a:graphicFrameLocks noChangeAspect="1"/>
          </p:cNvGraphicFramePr>
          <p:nvPr/>
        </p:nvGraphicFramePr>
        <p:xfrm>
          <a:off x="714375" y="4881563"/>
          <a:ext cx="5857875" cy="762000"/>
        </p:xfrm>
        <a:graphic>
          <a:graphicData uri="http://schemas.openxmlformats.org/presentationml/2006/ole">
            <p:oleObj spid="_x0000_s291844" name="文档" r:id="rId5" imgW="2977062" imgH="396374" progId="Word.Document.12">
              <p:embed/>
            </p:oleObj>
          </a:graphicData>
        </a:graphic>
      </p:graphicFrame>
      <p:graphicFrame>
        <p:nvGraphicFramePr>
          <p:cNvPr id="125958" name="Object 5"/>
          <p:cNvGraphicFramePr>
            <a:graphicFrameLocks noChangeAspect="1"/>
          </p:cNvGraphicFramePr>
          <p:nvPr/>
        </p:nvGraphicFramePr>
        <p:xfrm>
          <a:off x="688975" y="5716588"/>
          <a:ext cx="7446963" cy="784225"/>
        </p:xfrm>
        <a:graphic>
          <a:graphicData uri="http://schemas.openxmlformats.org/presentationml/2006/ole">
            <p:oleObj spid="_x0000_s291845" name="文档" r:id="rId6" imgW="3829246" imgH="405375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84213" y="428625"/>
          <a:ext cx="7959725" cy="808038"/>
        </p:xfrm>
        <a:graphic>
          <a:graphicData uri="http://schemas.openxmlformats.org/presentationml/2006/ole">
            <p:oleObj spid="_x0000_s292866" name="文档" r:id="rId3" imgW="3814125" imgH="396374" progId="Word.Document.12">
              <p:embed/>
            </p:oleObj>
          </a:graphicData>
        </a:graphic>
      </p:graphicFrame>
      <p:graphicFrame>
        <p:nvGraphicFramePr>
          <p:cNvPr id="126979" name="Object 3"/>
          <p:cNvGraphicFramePr>
            <a:graphicFrameLocks noChangeAspect="1"/>
          </p:cNvGraphicFramePr>
          <p:nvPr/>
        </p:nvGraphicFramePr>
        <p:xfrm>
          <a:off x="685800" y="1228725"/>
          <a:ext cx="4713288" cy="801688"/>
        </p:xfrm>
        <a:graphic>
          <a:graphicData uri="http://schemas.openxmlformats.org/presentationml/2006/ole">
            <p:oleObj spid="_x0000_s292867" name="文档" r:id="rId4" imgW="2279690" imgH="396374" progId="Word.Document.12">
              <p:embed/>
            </p:oleObj>
          </a:graphicData>
        </a:graphic>
      </p:graphicFrame>
      <p:graphicFrame>
        <p:nvGraphicFramePr>
          <p:cNvPr id="126980" name="Object 4"/>
          <p:cNvGraphicFramePr>
            <a:graphicFrameLocks noChangeAspect="1"/>
          </p:cNvGraphicFramePr>
          <p:nvPr/>
        </p:nvGraphicFramePr>
        <p:xfrm>
          <a:off x="698500" y="2176463"/>
          <a:ext cx="5686425" cy="823912"/>
        </p:xfrm>
        <a:graphic>
          <a:graphicData uri="http://schemas.openxmlformats.org/presentationml/2006/ole">
            <p:oleObj spid="_x0000_s292868" name="文档" r:id="rId5" imgW="2775807" imgH="405375" progId="Word.Document.12">
              <p:embed/>
            </p:oleObj>
          </a:graphicData>
        </a:graphic>
      </p:graphicFrame>
      <p:graphicFrame>
        <p:nvGraphicFramePr>
          <p:cNvPr id="126981" name="Object 5"/>
          <p:cNvGraphicFramePr>
            <a:graphicFrameLocks noChangeAspect="1"/>
          </p:cNvGraphicFramePr>
          <p:nvPr/>
        </p:nvGraphicFramePr>
        <p:xfrm>
          <a:off x="720725" y="3111500"/>
          <a:ext cx="4070350" cy="822325"/>
        </p:xfrm>
        <a:graphic>
          <a:graphicData uri="http://schemas.openxmlformats.org/presentationml/2006/ole">
            <p:oleObj spid="_x0000_s292869" name="文档" r:id="rId6" imgW="2000309" imgH="405375" progId="Word.Document.12">
              <p:embed/>
            </p:oleObj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714348" y="2000240"/>
            <a:ext cx="535785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00430" y="4500570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进一步认识函数的单调性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4" name="Text Box 2"/>
          <p:cNvSpPr txBox="1">
            <a:spLocks noChangeArrowheads="1"/>
          </p:cNvSpPr>
          <p:nvPr/>
        </p:nvSpPr>
        <p:spPr bwMode="auto">
          <a:xfrm>
            <a:off x="285720" y="540643"/>
            <a:ext cx="8675687" cy="510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上述实验被刊登在学术期刊</a:t>
            </a:r>
            <a:r>
              <a:rPr lang="en-US" altLang="zh-CN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《</a:t>
            </a: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知觉</a:t>
            </a:r>
            <a:r>
              <a:rPr lang="en-US" altLang="zh-CN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》</a:t>
            </a: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（</a:t>
            </a:r>
            <a:r>
              <a:rPr lang="en-US" altLang="zh-CN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perception</a:t>
            </a: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）上，在心理学领域引起了热烈的讨论，并获得了</a:t>
            </a:r>
            <a:r>
              <a:rPr lang="en-US" altLang="zh-CN" sz="2400" b="1" i="0" dirty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2004</a:t>
            </a:r>
            <a:r>
              <a:rPr lang="zh-CN" altLang="en-US" sz="2400" b="1" i="0" dirty="0">
                <a:solidFill>
                  <a:srgbClr val="FF0000"/>
                </a:solidFill>
                <a:latin typeface="Arial" charset="0"/>
                <a:ea typeface="宋体" pitchFamily="2" charset="-122"/>
              </a:rPr>
              <a:t>年搞笑诺贝尔奖</a:t>
            </a: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思考：考试中的低级错误是不认真吗？</a:t>
            </a:r>
          </a:p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恰恰相反，刚好是他们太“认真”了，他们的注意力太认真了。</a:t>
            </a:r>
          </a:p>
          <a:p>
            <a:endParaRPr lang="zh-CN" altLang="en-US" sz="2400" b="1" i="0" dirty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r>
              <a:rPr lang="zh-CN" altLang="en-US" sz="2800" b="1" i="0" dirty="0">
                <a:solidFill>
                  <a:srgbClr val="3333FF"/>
                </a:solidFill>
                <a:latin typeface="Arial" charset="0"/>
                <a:ea typeface="宋体" pitchFamily="2" charset="-122"/>
              </a:rPr>
              <a:t>类似的实验：</a:t>
            </a:r>
          </a:p>
          <a:p>
            <a:pPr>
              <a:lnSpc>
                <a:spcPct val="145000"/>
              </a:lnSpc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让学生阅读一篇几百字的文章，并在</a:t>
            </a:r>
            <a:r>
              <a:rPr lang="en-US" altLang="zh-CN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3</a:t>
            </a: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分钟内数出文章中的“的”字，回答是从</a:t>
            </a:r>
            <a:r>
              <a:rPr lang="en-US" altLang="zh-CN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7</a:t>
            </a: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个到</a:t>
            </a:r>
            <a:r>
              <a:rPr lang="en-US" altLang="zh-CN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13</a:t>
            </a: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个的各种结果。</a:t>
            </a:r>
          </a:p>
          <a:p>
            <a:pPr>
              <a:lnSpc>
                <a:spcPct val="145000"/>
              </a:lnSpc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问：这篇文章说了什么？</a:t>
            </a:r>
          </a:p>
          <a:p>
            <a:pPr>
              <a:lnSpc>
                <a:spcPct val="145000"/>
              </a:lnSpc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答：对文章的内容基本说不上来。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6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6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6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9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969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9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969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9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969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6" name="Object 6"/>
          <p:cNvGraphicFramePr>
            <a:graphicFrameLocks noChangeAspect="1"/>
          </p:cNvGraphicFramePr>
          <p:nvPr/>
        </p:nvGraphicFramePr>
        <p:xfrm>
          <a:off x="293689" y="925721"/>
          <a:ext cx="8278840" cy="2704893"/>
        </p:xfrm>
        <a:graphic>
          <a:graphicData uri="http://schemas.openxmlformats.org/presentationml/2006/ole">
            <p:oleObj spid="_x0000_s138246" name="文档" r:id="rId3" imgW="4406729" imgH="1436452" progId="Word.Document.12">
              <p:embed/>
            </p:oleObj>
          </a:graphicData>
        </a:graphic>
      </p:graphicFrame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14282" y="857232"/>
            <a:ext cx="8643998" cy="27860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pic>
        <p:nvPicPr>
          <p:cNvPr id="13824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4357694"/>
            <a:ext cx="203313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38248" name="Object 8"/>
          <p:cNvGraphicFramePr>
            <a:graphicFrameLocks noChangeAspect="1"/>
          </p:cNvGraphicFramePr>
          <p:nvPr/>
        </p:nvGraphicFramePr>
        <p:xfrm>
          <a:off x="217488" y="3763986"/>
          <a:ext cx="5857875" cy="3022600"/>
        </p:xfrm>
        <a:graphic>
          <a:graphicData uri="http://schemas.openxmlformats.org/presentationml/2006/ole">
            <p:oleObj spid="_x0000_s138248" name="文档" r:id="rId5" imgW="2976342" imgH="1537975" progId="Word.Document.12">
              <p:embed/>
            </p:oleObj>
          </a:graphicData>
        </a:graphic>
      </p:graphicFrame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928662" y="214290"/>
            <a:ext cx="61928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代数</a:t>
            </a:r>
            <a:r>
              <a:rPr lang="zh-CN" altLang="en-US" sz="3200" b="1" i="0" dirty="0" smtClean="0">
                <a:solidFill>
                  <a:srgbClr val="D60093"/>
                </a:solidFill>
                <a:latin typeface="黑体" pitchFamily="49" charset="-122"/>
                <a:ea typeface="黑体" pitchFamily="49" charset="-122"/>
              </a:rPr>
              <a:t>推理</a:t>
            </a:r>
            <a:endParaRPr lang="zh-CN" altLang="en-US" sz="3200" b="1" i="0" dirty="0">
              <a:solidFill>
                <a:srgbClr val="D60093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642910" y="5771706"/>
            <a:ext cx="5715040" cy="1000132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33388" y="635000"/>
          <a:ext cx="8564886" cy="4008446"/>
        </p:xfrm>
        <a:graphic>
          <a:graphicData uri="http://schemas.openxmlformats.org/presentationml/2006/ole">
            <p:oleObj spid="_x0000_s139266" name="文档" r:id="rId3" imgW="4925887" imgH="1981151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285720" y="357166"/>
          <a:ext cx="8702299" cy="2500330"/>
        </p:xfrm>
        <a:graphic>
          <a:graphicData uri="http://schemas.openxmlformats.org/presentationml/2006/ole">
            <p:oleObj spid="_x0000_s104450" name="文档" r:id="rId3" imgW="5199148" imgH="1386770" progId="Word.Document.12">
              <p:embed/>
            </p:oleObj>
          </a:graphicData>
        </a:graphic>
      </p:graphicFrame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14281" y="336545"/>
            <a:ext cx="8715437" cy="266382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graphicFrame>
        <p:nvGraphicFramePr>
          <p:cNvPr id="198659" name="Object 3"/>
          <p:cNvGraphicFramePr>
            <a:graphicFrameLocks noChangeAspect="1"/>
          </p:cNvGraphicFramePr>
          <p:nvPr/>
        </p:nvGraphicFramePr>
        <p:xfrm>
          <a:off x="229287" y="3143248"/>
          <a:ext cx="8700431" cy="2928958"/>
        </p:xfrm>
        <a:graphic>
          <a:graphicData uri="http://schemas.openxmlformats.org/presentationml/2006/ole">
            <p:oleObj spid="_x0000_s104451" name="文档" r:id="rId4" imgW="5302179" imgH="1585857" progId="Word.Document.12">
              <p:embed/>
            </p:oleObj>
          </a:graphicData>
        </a:graphic>
      </p:graphicFrame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1166830" y="4500570"/>
            <a:ext cx="59055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785786" y="428604"/>
          <a:ext cx="7572428" cy="3067759"/>
        </p:xfrm>
        <a:graphic>
          <a:graphicData uri="http://schemas.openxmlformats.org/presentationml/2006/ole">
            <p:oleObj spid="_x0000_s105474" name="文档" r:id="rId3" imgW="4096746" imgH="1684140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542925" y="139700"/>
          <a:ext cx="7966075" cy="2820988"/>
        </p:xfrm>
        <a:graphic>
          <a:graphicData uri="http://schemas.openxmlformats.org/presentationml/2006/ole">
            <p:oleObj spid="_x0000_s144386" name="Document" r:id="rId3" imgW="4190713" imgH="1486133" progId="Word.Document.8">
              <p:embed/>
            </p:oleObj>
          </a:graphicData>
        </a:graphic>
      </p:graphicFrame>
      <p:graphicFrame>
        <p:nvGraphicFramePr>
          <p:cNvPr id="649219" name="Object 3"/>
          <p:cNvGraphicFramePr>
            <a:graphicFrameLocks noChangeAspect="1"/>
          </p:cNvGraphicFramePr>
          <p:nvPr/>
        </p:nvGraphicFramePr>
        <p:xfrm>
          <a:off x="400050" y="3214686"/>
          <a:ext cx="8255000" cy="3457575"/>
        </p:xfrm>
        <a:graphic>
          <a:graphicData uri="http://schemas.openxmlformats.org/presentationml/2006/ole">
            <p:oleObj spid="_x0000_s144387" name="文档" r:id="rId4" imgW="4495209" imgH="1881507" progId="Word.Document.8">
              <p:embed/>
            </p:oleObj>
          </a:graphicData>
        </a:graphic>
      </p:graphicFrame>
      <p:sp>
        <p:nvSpPr>
          <p:cNvPr id="649220" name="Text Box 4"/>
          <p:cNvSpPr txBox="1">
            <a:spLocks noChangeArrowheads="1"/>
          </p:cNvSpPr>
          <p:nvPr/>
        </p:nvSpPr>
        <p:spPr bwMode="auto">
          <a:xfrm>
            <a:off x="5000628" y="4071942"/>
            <a:ext cx="381635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i="0" dirty="0" smtClean="0">
                <a:solidFill>
                  <a:srgbClr val="FF0000"/>
                </a:solidFill>
                <a:latin typeface="黑体" pitchFamily="2" charset="-122"/>
              </a:rPr>
              <a:t>不同概念的相关联性</a:t>
            </a:r>
            <a:endParaRPr lang="zh-CN" altLang="en-US" sz="2800" b="1" i="0" dirty="0">
              <a:solidFill>
                <a:srgbClr val="FF0000"/>
              </a:solidFill>
              <a:latin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D60093"/>
                </a:solidFill>
                <a:latin typeface="Arial" charset="0"/>
                <a:ea typeface="宋体" pitchFamily="2" charset="-122"/>
              </a:rPr>
              <a:t>理解问题的本质</a:t>
            </a:r>
            <a:endParaRPr lang="zh-CN" altLang="en-US" sz="2800" b="1" i="0" dirty="0">
              <a:solidFill>
                <a:srgbClr val="D60093"/>
              </a:solidFill>
              <a:latin typeface="Arial" charset="0"/>
            </a:endParaRPr>
          </a:p>
        </p:txBody>
      </p:sp>
      <p:sp>
        <p:nvSpPr>
          <p:cNvPr id="133125" name="Rectangle 5"/>
          <p:cNvSpPr>
            <a:spLocks noChangeArrowheads="1"/>
          </p:cNvSpPr>
          <p:nvPr/>
        </p:nvSpPr>
        <p:spPr bwMode="auto">
          <a:xfrm>
            <a:off x="323850" y="188913"/>
            <a:ext cx="8496300" cy="2879725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642910" y="4498982"/>
            <a:ext cx="285752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4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4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219911" y="85700"/>
          <a:ext cx="8809821" cy="2563813"/>
        </p:xfrm>
        <a:graphic>
          <a:graphicData uri="http://schemas.openxmlformats.org/presentationml/2006/ole">
            <p:oleObj spid="_x0000_s323586" name="文档" r:id="rId3" imgW="4790877" imgH="141341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142847" y="128590"/>
            <a:ext cx="8786874" cy="25288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201613" y="2789238"/>
          <a:ext cx="8105775" cy="1890712"/>
        </p:xfrm>
        <a:graphic>
          <a:graphicData uri="http://schemas.openxmlformats.org/presentationml/2006/ole">
            <p:oleObj spid="_x0000_s323587" name="文档" r:id="rId4" imgW="4375406" imgH="1027477" progId="Word.Document.12">
              <p:embed/>
            </p:oleObj>
          </a:graphicData>
        </a:graphic>
      </p:graphicFrame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212727" y="4698999"/>
          <a:ext cx="4849813" cy="1984375"/>
        </p:xfrm>
        <a:graphic>
          <a:graphicData uri="http://schemas.openxmlformats.org/presentationml/2006/ole">
            <p:oleObj spid="_x0000_s323588" name="文档" r:id="rId5" imgW="2645477" imgH="1083999" progId="Word.Document.12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628" y="5929330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0093"/>
                </a:solidFill>
              </a:rPr>
              <a:t>与北京卷</a:t>
            </a:r>
            <a:r>
              <a:rPr lang="en-US" altLang="zh-CN" sz="2400" b="1" dirty="0" smtClean="0">
                <a:solidFill>
                  <a:srgbClr val="D60093"/>
                </a:solidFill>
              </a:rPr>
              <a:t>2014</a:t>
            </a:r>
            <a:r>
              <a:rPr lang="zh-CN" altLang="en-US" sz="2400" b="1" dirty="0" smtClean="0">
                <a:solidFill>
                  <a:srgbClr val="D60093"/>
                </a:solidFill>
              </a:rPr>
              <a:t>年</a:t>
            </a:r>
            <a:r>
              <a:rPr lang="en-US" altLang="zh-CN" sz="2400" b="1" dirty="0" smtClean="0">
                <a:solidFill>
                  <a:srgbClr val="D60093"/>
                </a:solidFill>
              </a:rPr>
              <a:t>14</a:t>
            </a:r>
            <a:r>
              <a:rPr lang="zh-CN" altLang="en-US" sz="2400" b="1" dirty="0" smtClean="0">
                <a:solidFill>
                  <a:srgbClr val="D60093"/>
                </a:solidFill>
              </a:rPr>
              <a:t>题类似：</a:t>
            </a:r>
            <a:endParaRPr lang="en-US" altLang="zh-CN" sz="2400" b="1" dirty="0" smtClean="0">
              <a:solidFill>
                <a:srgbClr val="D60093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64" y="4714884"/>
            <a:ext cx="3714808" cy="14573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000628" y="5143512"/>
            <a:ext cx="3816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i="0" dirty="0" smtClean="0">
                <a:solidFill>
                  <a:srgbClr val="FF0000"/>
                </a:solidFill>
                <a:latin typeface="黑体" pitchFamily="2" charset="-122"/>
              </a:rPr>
              <a:t>不同概念的相关联性</a:t>
            </a:r>
            <a:endParaRPr lang="zh-CN" altLang="en-US" sz="2800" b="1" i="0" dirty="0">
              <a:solidFill>
                <a:srgbClr val="FF0000"/>
              </a:solidFill>
              <a:latin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28625" y="214313"/>
          <a:ext cx="8153400" cy="2500312"/>
        </p:xfrm>
        <a:graphic>
          <a:graphicData uri="http://schemas.openxmlformats.org/presentationml/2006/ole">
            <p:oleObj spid="_x0000_s355330" name="文档" r:id="rId3" imgW="4282879" imgH="13129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14313" y="71438"/>
            <a:ext cx="8572500" cy="264318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aphicFrame>
        <p:nvGraphicFramePr>
          <p:cNvPr id="15362" name="Object 3"/>
          <p:cNvGraphicFramePr>
            <a:graphicFrameLocks noChangeAspect="1"/>
          </p:cNvGraphicFramePr>
          <p:nvPr/>
        </p:nvGraphicFramePr>
        <p:xfrm>
          <a:off x="357188" y="2857500"/>
          <a:ext cx="7816850" cy="3500438"/>
        </p:xfrm>
        <a:graphic>
          <a:graphicData uri="http://schemas.openxmlformats.org/presentationml/2006/ole">
            <p:oleObj spid="_x0000_s355331" name="文档" r:id="rId4" imgW="4015380" imgH="1811225" progId="Word.Document.12">
              <p:embed/>
            </p:oleObj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43174" y="5715000"/>
            <a:ext cx="600079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i="0" dirty="0" smtClean="0">
                <a:solidFill>
                  <a:srgbClr val="FF0000"/>
                </a:solidFill>
                <a:latin typeface="黑体" pitchFamily="49" charset="-122"/>
              </a:rPr>
              <a:t>解析几何概念</a:t>
            </a:r>
            <a:r>
              <a:rPr lang="en-US" altLang="zh-CN" sz="2800" b="1" i="0" dirty="0" smtClean="0">
                <a:solidFill>
                  <a:srgbClr val="FF0000"/>
                </a:solidFill>
                <a:latin typeface="黑体" pitchFamily="49" charset="-122"/>
              </a:rPr>
              <a:t>---</a:t>
            </a:r>
            <a:r>
              <a:rPr lang="zh-CN" altLang="en-US" sz="2800" b="1" i="0" dirty="0" smtClean="0">
                <a:solidFill>
                  <a:srgbClr val="FF0000"/>
                </a:solidFill>
                <a:latin typeface="黑体" pitchFamily="49" charset="-122"/>
              </a:rPr>
              <a:t>导数的几何意义</a:t>
            </a:r>
            <a:endParaRPr lang="en-US" altLang="zh-CN" sz="2800" b="1" i="0" dirty="0">
              <a:solidFill>
                <a:srgbClr val="FF0000"/>
              </a:solidFill>
              <a:latin typeface="黑体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2" charset="-122"/>
              </a:rPr>
              <a:t>不同概念的相关联性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500034" y="1466856"/>
          <a:ext cx="8167687" cy="944562"/>
        </p:xfrm>
        <a:graphic>
          <a:graphicData uri="http://schemas.openxmlformats.org/presentationml/2006/ole">
            <p:oleObj spid="_x0000_s293890" name="文档" r:id="rId3" imgW="4049222" imgH="476297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57158" y="1400162"/>
            <a:ext cx="8429684" cy="11430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2709" name="Object 5"/>
          <p:cNvGraphicFramePr>
            <a:graphicFrameLocks noChangeAspect="1"/>
          </p:cNvGraphicFramePr>
          <p:nvPr/>
        </p:nvGraphicFramePr>
        <p:xfrm>
          <a:off x="571472" y="2686046"/>
          <a:ext cx="5780088" cy="2479675"/>
        </p:xfrm>
        <a:graphic>
          <a:graphicData uri="http://schemas.openxmlformats.org/presentationml/2006/ole">
            <p:oleObj spid="_x0000_s293891" name="文档" r:id="rId4" imgW="2889936" imgH="1246725" progId="Word.Document.12">
              <p:embed/>
            </p:oleObj>
          </a:graphicData>
        </a:graphic>
      </p:graphicFrame>
      <p:graphicFrame>
        <p:nvGraphicFramePr>
          <p:cNvPr id="72710" name="Object 6"/>
          <p:cNvGraphicFramePr>
            <a:graphicFrameLocks noChangeAspect="1"/>
          </p:cNvGraphicFramePr>
          <p:nvPr/>
        </p:nvGraphicFramePr>
        <p:xfrm>
          <a:off x="571472" y="5143502"/>
          <a:ext cx="6003707" cy="1643084"/>
        </p:xfrm>
        <a:graphic>
          <a:graphicData uri="http://schemas.openxmlformats.org/presentationml/2006/ole">
            <p:oleObj spid="_x0000_s293892" name="文档" r:id="rId5" imgW="2883815" imgH="803909" progId="Word.Document.12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814099" y="2928934"/>
            <a:ext cx="615553" cy="3571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333FF"/>
                </a:solidFill>
                <a:latin typeface="黑体" pitchFamily="2" charset="-122"/>
                <a:ea typeface="黑体" pitchFamily="2" charset="-122"/>
              </a:rPr>
              <a:t>正确处理预设与生成</a:t>
            </a:r>
            <a:endParaRPr lang="zh-CN" altLang="en-US" sz="2800" b="1" dirty="0">
              <a:solidFill>
                <a:srgbClr val="3333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57158" y="71414"/>
            <a:ext cx="8424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600" b="1" i="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四、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复习课中的某些问题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36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731797"/>
            <a:ext cx="5929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（一）真正把握学生的问题</a:t>
            </a:r>
            <a:endParaRPr lang="zh-CN" altLang="en-US" sz="2800" b="1" dirty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433388" y="217488"/>
          <a:ext cx="8616950" cy="3036887"/>
        </p:xfrm>
        <a:graphic>
          <a:graphicData uri="http://schemas.openxmlformats.org/presentationml/2006/ole">
            <p:oleObj spid="_x0000_s294914" name="文档" r:id="rId3" imgW="4142469" imgH="1458052" progId="Word.Document.12">
              <p:embed/>
            </p:oleObj>
          </a:graphicData>
        </a:graphic>
      </p:graphicFrame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428598" y="3057522"/>
          <a:ext cx="7331075" cy="2867025"/>
        </p:xfrm>
        <a:graphic>
          <a:graphicData uri="http://schemas.openxmlformats.org/presentationml/2006/ole">
            <p:oleObj spid="_x0000_s294915" name="文档" r:id="rId4" imgW="3441497" imgH="1346088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403225" y="395300"/>
          <a:ext cx="8539163" cy="4819650"/>
        </p:xfrm>
        <a:graphic>
          <a:graphicData uri="http://schemas.openxmlformats.org/presentationml/2006/ole">
            <p:oleObj spid="_x0000_s295938" name="文档" r:id="rId3" imgW="4238956" imgH="2390846" progId="Word.Document.12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1472" y="5477548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如何理解一个公式？看字母？看结构？</a:t>
            </a:r>
            <a:endParaRPr lang="zh-CN" altLang="en-US" sz="28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6143644"/>
            <a:ext cx="714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C0066"/>
                </a:solidFill>
                <a:latin typeface="黑体" pitchFamily="2" charset="-122"/>
                <a:ea typeface="黑体" pitchFamily="2" charset="-122"/>
              </a:rPr>
              <a:t>理解学生，理解数学课程！</a:t>
            </a:r>
            <a:endParaRPr lang="zh-CN" altLang="en-US" sz="2800" b="1" dirty="0">
              <a:solidFill>
                <a:srgbClr val="CC0066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0306" name="Object 2"/>
          <p:cNvGraphicFramePr>
            <a:graphicFrameLocks noChangeAspect="1"/>
          </p:cNvGraphicFramePr>
          <p:nvPr/>
        </p:nvGraphicFramePr>
        <p:xfrm>
          <a:off x="827088" y="388938"/>
          <a:ext cx="7577137" cy="2743200"/>
        </p:xfrm>
        <a:graphic>
          <a:graphicData uri="http://schemas.openxmlformats.org/presentationml/2006/ole">
            <p:oleObj spid="_x0000_s10242" name="文档" r:id="rId3" imgW="4094651" imgH="1485552" progId="Word.Document.8">
              <p:embed/>
            </p:oleObj>
          </a:graphicData>
        </a:graphic>
      </p:graphicFrame>
      <p:sp>
        <p:nvSpPr>
          <p:cNvPr id="610307" name="Rectangle 3"/>
          <p:cNvSpPr>
            <a:spLocks noChangeArrowheads="1"/>
          </p:cNvSpPr>
          <p:nvPr/>
        </p:nvSpPr>
        <p:spPr bwMode="auto">
          <a:xfrm>
            <a:off x="361979" y="333375"/>
            <a:ext cx="8353425" cy="287972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"/>
            <a:endParaRPr lang="zh-CN" altLang="en-US"/>
          </a:p>
        </p:txBody>
      </p:sp>
      <p:graphicFrame>
        <p:nvGraphicFramePr>
          <p:cNvPr id="610308" name="Object 4"/>
          <p:cNvGraphicFramePr>
            <a:graphicFrameLocks noChangeAspect="1"/>
          </p:cNvGraphicFramePr>
          <p:nvPr/>
        </p:nvGraphicFramePr>
        <p:xfrm>
          <a:off x="174625" y="3281363"/>
          <a:ext cx="8631238" cy="3032125"/>
        </p:xfrm>
        <a:graphic>
          <a:graphicData uri="http://schemas.openxmlformats.org/presentationml/2006/ole">
            <p:oleObj spid="_x0000_s10243" name="文档" r:id="rId4" imgW="4532732" imgH="1591740" progId="Word.Document.8">
              <p:embed/>
            </p:oleObj>
          </a:graphicData>
        </a:graphic>
      </p:graphicFrame>
      <p:sp>
        <p:nvSpPr>
          <p:cNvPr id="610309" name="Text Box 5"/>
          <p:cNvSpPr txBox="1">
            <a:spLocks noChangeArrowheads="1"/>
          </p:cNvSpPr>
          <p:nvPr/>
        </p:nvSpPr>
        <p:spPr bwMode="auto">
          <a:xfrm>
            <a:off x="1476375" y="6092825"/>
            <a:ext cx="76676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0" dirty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en-US" altLang="zh-CN" sz="2400" b="1" i="0" dirty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 </a:t>
            </a:r>
            <a:r>
              <a:rPr lang="en-US" altLang="zh-CN" sz="2400" b="1" i="0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⊥</a:t>
            </a:r>
            <a:r>
              <a:rPr lang="en-US" altLang="zh-CN" sz="2400" b="1" i="0" dirty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b="1" i="0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与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lang="en-US" altLang="zh-CN" sz="2400" b="1" i="0" dirty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 </a:t>
            </a:r>
            <a:r>
              <a:rPr lang="en-US" altLang="en-US" b="1" i="0" dirty="0">
                <a:solidFill>
                  <a:srgbClr val="0000FF"/>
                </a:solidFill>
              </a:rPr>
              <a:t>·</a:t>
            </a:r>
            <a:r>
              <a:rPr lang="en-US" altLang="zh-CN" sz="2400" b="1" i="0" dirty="0">
                <a:solidFill>
                  <a:srgbClr val="0000FF"/>
                </a:solidFill>
                <a:latin typeface="Arial" charset="0"/>
                <a:ea typeface="宋体" pitchFamily="2" charset="-122"/>
              </a:rPr>
              <a:t> 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en-US" altLang="zh-CN" sz="2400" b="1" i="0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=0</a:t>
            </a:r>
            <a:r>
              <a:rPr lang="zh-CN" altLang="en-US" sz="2400" b="1" i="0" dirty="0">
                <a:solidFill>
                  <a:srgbClr val="0000FF"/>
                </a:solidFill>
                <a:latin typeface="Arial" charset="0"/>
              </a:rPr>
              <a:t>的关系根深蒂固，强烈干扰关注其它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0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10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10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1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0307" grpId="0" animBg="1"/>
      <p:bldP spid="61030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14290"/>
            <a:ext cx="714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（二）基于活动经验的思想方法点拨</a:t>
            </a:r>
            <a:endParaRPr lang="zh-CN" altLang="en-US" sz="2800" b="1" dirty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14296" y="1858956"/>
            <a:ext cx="424339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ea typeface="黑体" pitchFamily="2" charset="-122"/>
              </a:rPr>
              <a:t>环节一   课前热身</a:t>
            </a:r>
            <a:r>
              <a:rPr lang="zh-CN" altLang="en-US" dirty="0"/>
              <a:t> 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0" y="2143116"/>
          <a:ext cx="9004300" cy="2438400"/>
        </p:xfrm>
        <a:graphic>
          <a:graphicData uri="http://schemas.openxmlformats.org/presentationml/2006/ole">
            <p:oleObj spid="_x0000_s321538" name="Document" r:id="rId3" imgW="3434772" imgH="929313" progId="Word.Document.8">
              <p:embed/>
            </p:oleObj>
          </a:graphicData>
        </a:graphic>
      </p:graphicFrame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81000" y="1038509"/>
            <a:ext cx="59769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D60093"/>
                </a:solidFill>
                <a:ea typeface="黑体" pitchFamily="2" charset="-122"/>
              </a:rPr>
              <a:t>正弦</a:t>
            </a:r>
            <a:r>
              <a:rPr lang="zh-CN" altLang="en-US" sz="2800" b="1" dirty="0">
                <a:solidFill>
                  <a:srgbClr val="D60093"/>
                </a:solidFill>
                <a:ea typeface="黑体" pitchFamily="2" charset="-122"/>
              </a:rPr>
              <a:t>定理、余弦定理的综合应用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40" name="Object 4"/>
          <p:cNvGraphicFramePr>
            <a:graphicFrameLocks noChangeAspect="1"/>
          </p:cNvGraphicFramePr>
          <p:nvPr/>
        </p:nvGraphicFramePr>
        <p:xfrm>
          <a:off x="457200" y="1600200"/>
          <a:ext cx="5638800" cy="5003800"/>
        </p:xfrm>
        <a:graphic>
          <a:graphicData uri="http://schemas.openxmlformats.org/presentationml/2006/ole">
            <p:oleObj spid="_x0000_s312322" name="Document" r:id="rId3" imgW="2463700" imgH="2183885" progId="Word.Document.8">
              <p:embed/>
            </p:oleObj>
          </a:graphicData>
        </a:graphic>
      </p:graphicFrame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0" y="5334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黑体" pitchFamily="2" charset="-122"/>
              </a:rPr>
              <a:t>环节一   课前热身</a:t>
            </a:r>
            <a:r>
              <a:rPr lang="zh-CN" altLang="en-US"/>
              <a:t> </a:t>
            </a:r>
          </a:p>
        </p:txBody>
      </p:sp>
      <p:sp>
        <p:nvSpPr>
          <p:cNvPr id="2052" name="Rectangle 9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53" name="Rectangle 11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54" name="Rectangle 13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" name="椭圆形标注 13"/>
          <p:cNvSpPr/>
          <p:nvPr/>
        </p:nvSpPr>
        <p:spPr>
          <a:xfrm>
            <a:off x="6172200" y="1371600"/>
            <a:ext cx="2590800" cy="12954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正弦定理？</a:t>
            </a:r>
          </a:p>
        </p:txBody>
      </p:sp>
      <p:sp>
        <p:nvSpPr>
          <p:cNvPr id="15" name="云形标注 14"/>
          <p:cNvSpPr/>
          <p:nvPr/>
        </p:nvSpPr>
        <p:spPr>
          <a:xfrm>
            <a:off x="5943600" y="3200400"/>
            <a:ext cx="2743200" cy="16764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变形的结论？</a:t>
            </a:r>
          </a:p>
        </p:txBody>
      </p:sp>
      <p:sp>
        <p:nvSpPr>
          <p:cNvPr id="16" name="矩形标注 15"/>
          <p:cNvSpPr/>
          <p:nvPr/>
        </p:nvSpPr>
        <p:spPr>
          <a:xfrm>
            <a:off x="6248400" y="5562600"/>
            <a:ext cx="2362200" cy="60960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公式三用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5334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黑体" pitchFamily="2" charset="-122"/>
              </a:rPr>
              <a:t>环节二   新课讲解</a:t>
            </a:r>
            <a:r>
              <a:rPr lang="zh-CN" altLang="en-US"/>
              <a:t> </a:t>
            </a:r>
          </a:p>
        </p:txBody>
      </p:sp>
      <p:graphicFrame>
        <p:nvGraphicFramePr>
          <p:cNvPr id="3074" name="Object 5"/>
          <p:cNvGraphicFramePr>
            <a:graphicFrameLocks noChangeAspect="1"/>
          </p:cNvGraphicFramePr>
          <p:nvPr/>
        </p:nvGraphicFramePr>
        <p:xfrm>
          <a:off x="152400" y="1219200"/>
          <a:ext cx="8531225" cy="2420938"/>
        </p:xfrm>
        <a:graphic>
          <a:graphicData uri="http://schemas.openxmlformats.org/presentationml/2006/ole">
            <p:oleObj spid="_x0000_s313346" name="文档" r:id="rId3" imgW="3427096" imgH="990396" progId="Word.Document.8">
              <p:embed/>
            </p:oleObj>
          </a:graphicData>
        </a:graphic>
      </p:graphicFrame>
      <p:graphicFrame>
        <p:nvGraphicFramePr>
          <p:cNvPr id="6150" name="Object 6"/>
          <p:cNvGraphicFramePr>
            <a:graphicFrameLocks noChangeAspect="1"/>
          </p:cNvGraphicFramePr>
          <p:nvPr/>
        </p:nvGraphicFramePr>
        <p:xfrm>
          <a:off x="228600" y="2667000"/>
          <a:ext cx="8585200" cy="2844800"/>
        </p:xfrm>
        <a:graphic>
          <a:graphicData uri="http://schemas.openxmlformats.org/presentationml/2006/ole">
            <p:oleObj spid="_x0000_s313347" name="Document" r:id="rId4" imgW="3883929" imgH="1288431" progId="Word.Document.8">
              <p:embed/>
            </p:oleObj>
          </a:graphicData>
        </a:graphic>
      </p:graphicFrame>
      <p:sp>
        <p:nvSpPr>
          <p:cNvPr id="5" name="椭圆形标注 4"/>
          <p:cNvSpPr/>
          <p:nvPr/>
        </p:nvSpPr>
        <p:spPr>
          <a:xfrm>
            <a:off x="6096000" y="2133600"/>
            <a:ext cx="2590800" cy="12954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余弦定理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0" y="1066800"/>
          <a:ext cx="4699000" cy="3848100"/>
        </p:xfrm>
        <a:graphic>
          <a:graphicData uri="http://schemas.openxmlformats.org/presentationml/2006/ole">
            <p:oleObj spid="_x0000_s314370" name="Document" r:id="rId3" imgW="2019586" imgH="1655473" progId="Word.Document.8">
              <p:embed/>
            </p:oleObj>
          </a:graphicData>
        </a:graphic>
      </p:graphicFrame>
      <p:graphicFrame>
        <p:nvGraphicFramePr>
          <p:cNvPr id="76803" name="Object 3"/>
          <p:cNvGraphicFramePr>
            <a:graphicFrameLocks noChangeAspect="1"/>
          </p:cNvGraphicFramePr>
          <p:nvPr/>
        </p:nvGraphicFramePr>
        <p:xfrm>
          <a:off x="228600" y="5257800"/>
          <a:ext cx="4735513" cy="1295400"/>
        </p:xfrm>
        <a:graphic>
          <a:graphicData uri="http://schemas.openxmlformats.org/presentationml/2006/ole">
            <p:oleObj spid="_x0000_s314371" name="Document" r:id="rId4" imgW="2072173" imgH="594688" progId="Word.Document.8">
              <p:embed/>
            </p:oleObj>
          </a:graphicData>
        </a:graphic>
      </p:graphicFrame>
      <p:sp>
        <p:nvSpPr>
          <p:cNvPr id="4103" name="Text Box 2"/>
          <p:cNvSpPr txBox="1">
            <a:spLocks noChangeArrowheads="1"/>
          </p:cNvSpPr>
          <p:nvPr/>
        </p:nvSpPr>
        <p:spPr bwMode="auto">
          <a:xfrm>
            <a:off x="0" y="5334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黑体" pitchFamily="2" charset="-122"/>
              </a:rPr>
              <a:t>环节二   新课讲解</a:t>
            </a:r>
            <a:r>
              <a:rPr lang="zh-CN" altLang="en-US"/>
              <a:t> </a:t>
            </a: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5346700" y="3733800"/>
          <a:ext cx="3797300" cy="914400"/>
        </p:xfrm>
        <a:graphic>
          <a:graphicData uri="http://schemas.openxmlformats.org/presentationml/2006/ole">
            <p:oleObj spid="_x0000_s314372" name="Document" r:id="rId5" imgW="1680287" imgH="403423" progId="Word.Document.8">
              <p:embed/>
            </p:oleObj>
          </a:graphicData>
        </a:graphic>
      </p:graphicFrame>
      <p:sp>
        <p:nvSpPr>
          <p:cNvPr id="410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76809" name="Object 9"/>
          <p:cNvGraphicFramePr>
            <a:graphicFrameLocks noChangeAspect="1"/>
          </p:cNvGraphicFramePr>
          <p:nvPr/>
        </p:nvGraphicFramePr>
        <p:xfrm>
          <a:off x="1066800" y="4191000"/>
          <a:ext cx="3211513" cy="914400"/>
        </p:xfrm>
        <a:graphic>
          <a:graphicData uri="http://schemas.openxmlformats.org/presentationml/2006/ole">
            <p:oleObj spid="_x0000_s314373" name="Equation" r:id="rId6" imgW="1371600" imgH="393480" progId="Equation.DSMT4">
              <p:embed/>
            </p:oleObj>
          </a:graphicData>
        </a:graphic>
      </p:graphicFrame>
      <p:sp>
        <p:nvSpPr>
          <p:cNvPr id="410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2" name="组合 19"/>
          <p:cNvGrpSpPr>
            <a:grpSpLocks/>
          </p:cNvGrpSpPr>
          <p:nvPr/>
        </p:nvGrpSpPr>
        <p:grpSpPr bwMode="auto">
          <a:xfrm>
            <a:off x="5791200" y="4419600"/>
            <a:ext cx="2743200" cy="1981200"/>
            <a:chOff x="4648200" y="4114800"/>
            <a:chExt cx="3124200" cy="2216150"/>
          </a:xfrm>
        </p:grpSpPr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4648200" y="4114800"/>
              <a:ext cx="3124200" cy="2216150"/>
              <a:chOff x="1800" y="2149"/>
              <a:chExt cx="6440" cy="4830"/>
            </a:xfrm>
          </p:grpSpPr>
          <p:pic>
            <p:nvPicPr>
              <p:cNvPr id="4111" name="Picture 10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800" y="2149"/>
                <a:ext cx="6440" cy="48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112" name="Line 11"/>
              <p:cNvSpPr>
                <a:spLocks noChangeShapeType="1"/>
              </p:cNvSpPr>
              <p:nvPr/>
            </p:nvSpPr>
            <p:spPr bwMode="auto">
              <a:xfrm flipV="1">
                <a:off x="2570" y="2412"/>
                <a:ext cx="0" cy="46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3" name="Line 12"/>
              <p:cNvSpPr>
                <a:spLocks noChangeShapeType="1"/>
              </p:cNvSpPr>
              <p:nvPr/>
            </p:nvSpPr>
            <p:spPr bwMode="auto">
              <a:xfrm>
                <a:off x="7340" y="4638"/>
                <a:ext cx="7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aphicFrame>
          <p:nvGraphicFramePr>
            <p:cNvPr id="4102" name="Object 11"/>
            <p:cNvGraphicFramePr>
              <a:graphicFrameLocks noChangeAspect="1"/>
            </p:cNvGraphicFramePr>
            <p:nvPr/>
          </p:nvGraphicFramePr>
          <p:xfrm>
            <a:off x="5670550" y="4343400"/>
            <a:ext cx="1990725" cy="334963"/>
          </p:xfrm>
          <a:graphic>
            <a:graphicData uri="http://schemas.openxmlformats.org/presentationml/2006/ole">
              <p:oleObj spid="_x0000_s314374" name="Equation" r:id="rId8" imgW="1193760" imgH="203040" progId="Equation.DSMT4">
                <p:embed/>
              </p:oleObj>
            </a:graphicData>
          </a:graphic>
        </p:graphicFrame>
      </p:grpSp>
      <p:sp>
        <p:nvSpPr>
          <p:cNvPr id="20" name="椭圆形标注 19"/>
          <p:cNvSpPr/>
          <p:nvPr/>
        </p:nvSpPr>
        <p:spPr>
          <a:xfrm>
            <a:off x="3886200" y="762000"/>
            <a:ext cx="3352800" cy="1447800"/>
          </a:xfrm>
          <a:prstGeom prst="wedgeEllipseCallout">
            <a:avLst>
              <a:gd name="adj1" fmla="val -92341"/>
              <a:gd name="adj2" fmla="val 1125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怎么能得到范围？联想到了什么？</a:t>
            </a:r>
          </a:p>
        </p:txBody>
      </p:sp>
      <p:sp>
        <p:nvSpPr>
          <p:cNvPr id="22" name="云形标注 21"/>
          <p:cNvSpPr/>
          <p:nvPr/>
        </p:nvSpPr>
        <p:spPr>
          <a:xfrm>
            <a:off x="6172200" y="1676400"/>
            <a:ext cx="3429000" cy="6096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重要不等式！</a:t>
            </a:r>
          </a:p>
        </p:txBody>
      </p:sp>
      <p:sp>
        <p:nvSpPr>
          <p:cNvPr id="23" name="椭圆形标注 22"/>
          <p:cNvSpPr/>
          <p:nvPr/>
        </p:nvSpPr>
        <p:spPr>
          <a:xfrm>
            <a:off x="4419600" y="2362200"/>
            <a:ext cx="2819400" cy="1447800"/>
          </a:xfrm>
          <a:prstGeom prst="wedgeEllipseCallout">
            <a:avLst>
              <a:gd name="adj1" fmla="val -78324"/>
              <a:gd name="adj2" fmla="val 871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怎么解这个不等式？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1066800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ea typeface="仿宋_GB2312" pitchFamily="49" charset="-122"/>
              </a:rPr>
              <a:t>解后反思</a:t>
            </a:r>
          </a:p>
        </p:txBody>
      </p:sp>
      <p:sp>
        <p:nvSpPr>
          <p:cNvPr id="512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2057400"/>
            <a:ext cx="8540750" cy="4194175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解三角形问题可以和基本不等式等内容结合，综合考查基础知识和基本方法的落实，解决问题的关键是从条件中提炼出相等关系和不等关系．</a:t>
            </a:r>
            <a:r>
              <a:rPr lang="zh-CN" altLang="en-US" dirty="0" smtClean="0"/>
              <a:t> </a:t>
            </a:r>
            <a:endParaRPr lang="en-US" altLang="zh-CN" dirty="0" smtClean="0"/>
          </a:p>
          <a:p>
            <a:pPr eaLnBrk="1" hangingPunct="1"/>
            <a:r>
              <a:rPr lang="zh-CN" altLang="en-US" b="1" dirty="0" smtClean="0"/>
              <a:t>题目条件涉及三边关系时，常常考虑余弦定理解决问题；</a:t>
            </a:r>
          </a:p>
          <a:p>
            <a:pPr eaLnBrk="1" hangingPunct="1"/>
            <a:r>
              <a:rPr lang="zh-CN" altLang="en-US" b="1" dirty="0" smtClean="0"/>
              <a:t>回顾余弦函数在          内的图像．</a:t>
            </a:r>
            <a:r>
              <a:rPr lang="zh-CN" altLang="en-US" dirty="0" smtClean="0"/>
              <a:t> 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3657600" y="5257800"/>
          <a:ext cx="838200" cy="439738"/>
        </p:xfrm>
        <a:graphic>
          <a:graphicData uri="http://schemas.openxmlformats.org/presentationml/2006/ole">
            <p:oleObj spid="_x0000_s315394" name="Equation" r:id="rId3" imgW="380835" imgH="203112" progId="Equation.DSMT4">
              <p:embed/>
            </p:oleObj>
          </a:graphicData>
        </a:graphic>
      </p:graphicFrame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0" y="5334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黑体" pitchFamily="2" charset="-122"/>
              </a:rPr>
              <a:t>环节二   新课讲解</a:t>
            </a:r>
            <a:r>
              <a:rPr lang="zh-CN" altLang="en-US"/>
              <a:t> </a:t>
            </a:r>
          </a:p>
        </p:txBody>
      </p:sp>
      <p:sp>
        <p:nvSpPr>
          <p:cNvPr id="14" name="椭圆形标注 13"/>
          <p:cNvSpPr/>
          <p:nvPr/>
        </p:nvSpPr>
        <p:spPr>
          <a:xfrm>
            <a:off x="5943600" y="609600"/>
            <a:ext cx="2743200" cy="1219200"/>
          </a:xfrm>
          <a:prstGeom prst="wedgeEllipseCallout">
            <a:avLst>
              <a:gd name="adj1" fmla="val -66750"/>
              <a:gd name="adj2" fmla="val 1515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抽象！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" name="流程图: 可选过程 14"/>
          <p:cNvSpPr/>
          <p:nvPr/>
        </p:nvSpPr>
        <p:spPr>
          <a:xfrm>
            <a:off x="4800600" y="3124200"/>
            <a:ext cx="1295400" cy="533400"/>
          </a:xfrm>
          <a:prstGeom prst="flowChartAlternateProcess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2"/>
          <p:cNvSpPr txBox="1">
            <a:spLocks noChangeArrowheads="1"/>
          </p:cNvSpPr>
          <p:nvPr/>
        </p:nvSpPr>
        <p:spPr bwMode="auto">
          <a:xfrm>
            <a:off x="0" y="5334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黑体" pitchFamily="2" charset="-122"/>
              </a:rPr>
              <a:t>环节二   新课讲解</a:t>
            </a:r>
            <a:r>
              <a:rPr lang="zh-CN" altLang="en-US"/>
              <a:t> </a:t>
            </a: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106363" y="1243013"/>
          <a:ext cx="9348787" cy="1524000"/>
        </p:xfrm>
        <a:graphic>
          <a:graphicData uri="http://schemas.openxmlformats.org/presentationml/2006/ole">
            <p:oleObj spid="_x0000_s316418" name="Document" r:id="rId3" imgW="4058982" imgH="660965" progId="Word.Document.8">
              <p:embed/>
            </p:oleObj>
          </a:graphicData>
        </a:graphic>
      </p:graphicFrame>
      <p:graphicFrame>
        <p:nvGraphicFramePr>
          <p:cNvPr id="88067" name="Object 3"/>
          <p:cNvGraphicFramePr>
            <a:graphicFrameLocks noChangeAspect="1"/>
          </p:cNvGraphicFramePr>
          <p:nvPr/>
        </p:nvGraphicFramePr>
        <p:xfrm>
          <a:off x="304800" y="2057400"/>
          <a:ext cx="8274050" cy="2286000"/>
        </p:xfrm>
        <a:graphic>
          <a:graphicData uri="http://schemas.openxmlformats.org/presentationml/2006/ole">
            <p:oleObj spid="_x0000_s316419" name="Document" r:id="rId4" imgW="3586412" imgH="991267" progId="Word.Document.8">
              <p:embed/>
            </p:oleObj>
          </a:graphicData>
        </a:graphic>
      </p:graphicFrame>
      <p:graphicFrame>
        <p:nvGraphicFramePr>
          <p:cNvPr id="88068" name="Object 4"/>
          <p:cNvGraphicFramePr>
            <a:graphicFrameLocks noChangeAspect="1"/>
          </p:cNvGraphicFramePr>
          <p:nvPr/>
        </p:nvGraphicFramePr>
        <p:xfrm>
          <a:off x="304800" y="3717925"/>
          <a:ext cx="8321675" cy="2317750"/>
        </p:xfrm>
        <a:graphic>
          <a:graphicData uri="http://schemas.openxmlformats.org/presentationml/2006/ole">
            <p:oleObj spid="_x0000_s316420" name="Document" r:id="rId5" imgW="3539784" imgH="990756" progId="Word.Document.8">
              <p:embed/>
            </p:oleObj>
          </a:graphicData>
        </a:graphic>
      </p:graphicFrame>
      <p:sp>
        <p:nvSpPr>
          <p:cNvPr id="6" name="椭圆形标注 5"/>
          <p:cNvSpPr/>
          <p:nvPr/>
        </p:nvSpPr>
        <p:spPr>
          <a:xfrm>
            <a:off x="6400800" y="0"/>
            <a:ext cx="2743200" cy="1219200"/>
          </a:xfrm>
          <a:prstGeom prst="wedgeEllipseCallout">
            <a:avLst>
              <a:gd name="adj1" fmla="val -25371"/>
              <a:gd name="adj2" fmla="val 22267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提炼出相等关系</a:t>
            </a:r>
            <a:endParaRPr lang="zh-CN" altLang="en-US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0" y="5334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黑体" pitchFamily="2" charset="-122"/>
              </a:rPr>
              <a:t>环节二   新课讲解</a:t>
            </a:r>
            <a:r>
              <a:rPr lang="zh-CN" altLang="en-US"/>
              <a:t> </a:t>
            </a:r>
          </a:p>
        </p:txBody>
      </p:sp>
      <p:graphicFrame>
        <p:nvGraphicFramePr>
          <p:cNvPr id="7170" name="Object 3"/>
          <p:cNvGraphicFramePr>
            <a:graphicFrameLocks noChangeAspect="1"/>
          </p:cNvGraphicFramePr>
          <p:nvPr/>
        </p:nvGraphicFramePr>
        <p:xfrm>
          <a:off x="0" y="1828800"/>
          <a:ext cx="9144000" cy="2438400"/>
        </p:xfrm>
        <a:graphic>
          <a:graphicData uri="http://schemas.openxmlformats.org/presentationml/2006/ole">
            <p:oleObj spid="_x0000_s317442" name="Document" r:id="rId3" imgW="3950564" imgH="991267" progId="Word.Document.8">
              <p:embed/>
            </p:oleObj>
          </a:graphicData>
        </a:graphic>
      </p:graphicFrame>
      <p:sp>
        <p:nvSpPr>
          <p:cNvPr id="7172" name="Rectangle 2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304800" y="1676400"/>
          <a:ext cx="4597400" cy="4914900"/>
        </p:xfrm>
        <a:graphic>
          <a:graphicData uri="http://schemas.openxmlformats.org/presentationml/2006/ole">
            <p:oleObj spid="_x0000_s318466" name="Document" r:id="rId3" imgW="2230657" imgH="2382715" progId="Word.Document.8">
              <p:embed/>
            </p:oleObj>
          </a:graphicData>
        </a:graphic>
      </p:graphicFrame>
      <p:sp>
        <p:nvSpPr>
          <p:cNvPr id="8198" name="Text Box 20"/>
          <p:cNvSpPr txBox="1">
            <a:spLocks noChangeArrowheads="1"/>
          </p:cNvSpPr>
          <p:nvPr/>
        </p:nvSpPr>
        <p:spPr bwMode="auto">
          <a:xfrm>
            <a:off x="5105400" y="2209800"/>
            <a:ext cx="259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仿宋_GB2312" pitchFamily="49" charset="-122"/>
              </a:rPr>
              <a:t>回顾相关知识：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5257800" y="3505200"/>
          <a:ext cx="3436938" cy="1677988"/>
        </p:xfrm>
        <a:graphic>
          <a:graphicData uri="http://schemas.openxmlformats.org/presentationml/2006/ole">
            <p:oleObj spid="_x0000_s318467" name="Equation" r:id="rId4" imgW="1701720" imgH="838080" progId="Equation.DSMT4">
              <p:embed/>
            </p:oleObj>
          </a:graphicData>
        </a:graphic>
      </p:graphicFrame>
      <p:sp>
        <p:nvSpPr>
          <p:cNvPr id="6" name="Text Box 23"/>
          <p:cNvSpPr txBox="1">
            <a:spLocks noChangeArrowheads="1"/>
          </p:cNvSpPr>
          <p:nvPr/>
        </p:nvSpPr>
        <p:spPr bwMode="auto">
          <a:xfrm>
            <a:off x="5181600" y="2819400"/>
            <a:ext cx="198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在三角形中：</a:t>
            </a:r>
          </a:p>
        </p:txBody>
      </p:sp>
      <p:sp>
        <p:nvSpPr>
          <p:cNvPr id="8200" name="Line 19"/>
          <p:cNvSpPr>
            <a:spLocks noChangeShapeType="1"/>
          </p:cNvSpPr>
          <p:nvPr/>
        </p:nvSpPr>
        <p:spPr bwMode="auto">
          <a:xfrm flipH="1">
            <a:off x="5029200" y="1524000"/>
            <a:ext cx="46038" cy="472440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1" name="Text Box 2"/>
          <p:cNvSpPr txBox="1">
            <a:spLocks noChangeArrowheads="1"/>
          </p:cNvSpPr>
          <p:nvPr/>
        </p:nvSpPr>
        <p:spPr bwMode="auto">
          <a:xfrm>
            <a:off x="0" y="5334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黑体" pitchFamily="2" charset="-122"/>
              </a:rPr>
              <a:t>环节二   新课讲解</a:t>
            </a:r>
            <a:r>
              <a:rPr lang="zh-CN" altLang="en-US"/>
              <a:t> </a:t>
            </a:r>
          </a:p>
        </p:txBody>
      </p:sp>
      <p:graphicFrame>
        <p:nvGraphicFramePr>
          <p:cNvPr id="89094" name="Object 6"/>
          <p:cNvGraphicFramePr>
            <a:graphicFrameLocks noChangeAspect="1"/>
          </p:cNvGraphicFramePr>
          <p:nvPr/>
        </p:nvGraphicFramePr>
        <p:xfrm>
          <a:off x="381000" y="3429000"/>
          <a:ext cx="4191000" cy="1689100"/>
        </p:xfrm>
        <a:graphic>
          <a:graphicData uri="http://schemas.openxmlformats.org/presentationml/2006/ole">
            <p:oleObj spid="_x0000_s318468" name="文档" r:id="rId5" imgW="2230657" imgH="787034" progId="Word.Document.12">
              <p:embed/>
            </p:oleObj>
          </a:graphicData>
        </a:graphic>
      </p:graphicFrame>
      <p:graphicFrame>
        <p:nvGraphicFramePr>
          <p:cNvPr id="89095" name="Object 7"/>
          <p:cNvGraphicFramePr>
            <a:graphicFrameLocks noChangeAspect="1"/>
          </p:cNvGraphicFramePr>
          <p:nvPr/>
        </p:nvGraphicFramePr>
        <p:xfrm>
          <a:off x="304800" y="4191000"/>
          <a:ext cx="4924425" cy="1981200"/>
        </p:xfrm>
        <a:graphic>
          <a:graphicData uri="http://schemas.openxmlformats.org/presentationml/2006/ole">
            <p:oleObj spid="_x0000_s318469" name="Microsoft Office Word 2007 文档" r:id="rId6" imgW="2230657" imgH="991267" progId="Word.Document.12">
              <p:embed/>
            </p:oleObj>
          </a:graphicData>
        </a:graphic>
      </p:graphicFrame>
      <p:graphicFrame>
        <p:nvGraphicFramePr>
          <p:cNvPr id="8203" name="Object 11"/>
          <p:cNvGraphicFramePr>
            <a:graphicFrameLocks noChangeAspect="1"/>
          </p:cNvGraphicFramePr>
          <p:nvPr/>
        </p:nvGraphicFramePr>
        <p:xfrm>
          <a:off x="3011488" y="4511675"/>
          <a:ext cx="1712912" cy="1501775"/>
        </p:xfrm>
        <a:graphic>
          <a:graphicData uri="http://schemas.openxmlformats.org/presentationml/2006/ole">
            <p:oleObj spid="_x0000_s318470" name="文档" r:id="rId7" imgW="914828" imgH="79994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533400" y="1371600"/>
          <a:ext cx="6134100" cy="2590800"/>
        </p:xfrm>
        <a:graphic>
          <a:graphicData uri="http://schemas.openxmlformats.org/presentationml/2006/ole">
            <p:oleObj spid="_x0000_s319490" name="Document" r:id="rId3" imgW="2492875" imgH="1051420" progId="Word.Document.8">
              <p:embed/>
            </p:oleObj>
          </a:graphicData>
        </a:graphic>
      </p:graphicFrame>
      <p:sp>
        <p:nvSpPr>
          <p:cNvPr id="922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90116" name="Object 4"/>
          <p:cNvGraphicFramePr>
            <a:graphicFrameLocks noChangeAspect="1"/>
          </p:cNvGraphicFramePr>
          <p:nvPr/>
        </p:nvGraphicFramePr>
        <p:xfrm>
          <a:off x="1981200" y="3200400"/>
          <a:ext cx="2133600" cy="406400"/>
        </p:xfrm>
        <a:graphic>
          <a:graphicData uri="http://schemas.openxmlformats.org/presentationml/2006/ole">
            <p:oleObj spid="_x0000_s319491" name="Equation" r:id="rId4" imgW="927000" imgH="177480" progId="Equation.DSMT4">
              <p:embed/>
            </p:oleObj>
          </a:graphicData>
        </a:graphic>
      </p:graphicFrame>
      <p:graphicFrame>
        <p:nvGraphicFramePr>
          <p:cNvPr id="90118" name="Object 6"/>
          <p:cNvGraphicFramePr>
            <a:graphicFrameLocks noChangeAspect="1"/>
          </p:cNvGraphicFramePr>
          <p:nvPr/>
        </p:nvGraphicFramePr>
        <p:xfrm>
          <a:off x="533400" y="3810000"/>
          <a:ext cx="7213600" cy="1905000"/>
        </p:xfrm>
        <a:graphic>
          <a:graphicData uri="http://schemas.openxmlformats.org/presentationml/2006/ole">
            <p:oleObj spid="_x0000_s319492" name="文档" r:id="rId5" imgW="2991823" imgH="792388" progId="Word.Document.12">
              <p:embed/>
            </p:oleObj>
          </a:graphicData>
        </a:graphic>
      </p:graphicFrame>
      <p:graphicFrame>
        <p:nvGraphicFramePr>
          <p:cNvPr id="90119" name="Object 7"/>
          <p:cNvGraphicFramePr>
            <a:graphicFrameLocks noChangeAspect="1"/>
          </p:cNvGraphicFramePr>
          <p:nvPr/>
        </p:nvGraphicFramePr>
        <p:xfrm>
          <a:off x="1890713" y="3886200"/>
          <a:ext cx="3241675" cy="796925"/>
        </p:xfrm>
        <a:graphic>
          <a:graphicData uri="http://schemas.openxmlformats.org/presentationml/2006/ole">
            <p:oleObj spid="_x0000_s319493" name="Equation" r:id="rId6" imgW="1600200" imgH="393480" progId="Equation.DSMT4">
              <p:embed/>
            </p:oleObj>
          </a:graphicData>
        </a:graphic>
      </p:graphicFrame>
      <p:sp>
        <p:nvSpPr>
          <p:cNvPr id="9225" name="Text Box 2"/>
          <p:cNvSpPr txBox="1">
            <a:spLocks noChangeArrowheads="1"/>
          </p:cNvSpPr>
          <p:nvPr/>
        </p:nvSpPr>
        <p:spPr bwMode="auto">
          <a:xfrm>
            <a:off x="152400" y="5334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黑体" pitchFamily="2" charset="-122"/>
              </a:rPr>
              <a:t>环节二   新课讲解</a:t>
            </a:r>
            <a:r>
              <a:rPr lang="zh-CN" altLang="en-US"/>
              <a:t> </a:t>
            </a:r>
          </a:p>
        </p:txBody>
      </p:sp>
      <p:graphicFrame>
        <p:nvGraphicFramePr>
          <p:cNvPr id="9227" name="Object 11"/>
          <p:cNvGraphicFramePr>
            <a:graphicFrameLocks noChangeAspect="1"/>
          </p:cNvGraphicFramePr>
          <p:nvPr/>
        </p:nvGraphicFramePr>
        <p:xfrm>
          <a:off x="2362200" y="1905000"/>
          <a:ext cx="3952875" cy="914400"/>
        </p:xfrm>
        <a:graphic>
          <a:graphicData uri="http://schemas.openxmlformats.org/presentationml/2006/ole">
            <p:oleObj spid="_x0000_s319494" name="Equation" r:id="rId7" imgW="1701720" imgH="393480" progId="Equation.DSMT4">
              <p:embed/>
            </p:oleObj>
          </a:graphicData>
        </a:graphic>
      </p:graphicFrame>
      <p:sp>
        <p:nvSpPr>
          <p:cNvPr id="13" name="云形标注 12"/>
          <p:cNvSpPr/>
          <p:nvPr/>
        </p:nvSpPr>
        <p:spPr>
          <a:xfrm>
            <a:off x="2362200" y="1143000"/>
            <a:ext cx="3505200" cy="838200"/>
          </a:xfrm>
          <a:prstGeom prst="cloudCallout">
            <a:avLst>
              <a:gd name="adj1" fmla="val -51374"/>
              <a:gd name="adj2" fmla="val 944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怎么转化？</a:t>
            </a:r>
          </a:p>
        </p:txBody>
      </p:sp>
      <p:sp>
        <p:nvSpPr>
          <p:cNvPr id="14" name="云形标注 13"/>
          <p:cNvSpPr/>
          <p:nvPr/>
        </p:nvSpPr>
        <p:spPr>
          <a:xfrm>
            <a:off x="4495800" y="2667000"/>
            <a:ext cx="3200400" cy="609600"/>
          </a:xfrm>
          <a:prstGeom prst="cloudCallout">
            <a:avLst>
              <a:gd name="adj1" fmla="val -64736"/>
              <a:gd name="adj2" fmla="val 771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又是范围，怎么办？</a:t>
            </a:r>
          </a:p>
        </p:txBody>
      </p:sp>
      <p:sp>
        <p:nvSpPr>
          <p:cNvPr id="15" name="云形标注 14"/>
          <p:cNvSpPr/>
          <p:nvPr/>
        </p:nvSpPr>
        <p:spPr>
          <a:xfrm>
            <a:off x="6324600" y="3657600"/>
            <a:ext cx="2819400" cy="990600"/>
          </a:xfrm>
          <a:prstGeom prst="cloudCallout">
            <a:avLst>
              <a:gd name="adj1" fmla="val -61967"/>
              <a:gd name="adj2" fmla="val 940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开区间？闭区间？</a:t>
            </a:r>
            <a:endParaRPr lang="en-US" altLang="zh-CN" sz="28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半开半闭？</a:t>
            </a:r>
          </a:p>
        </p:txBody>
      </p:sp>
      <p:graphicFrame>
        <p:nvGraphicFramePr>
          <p:cNvPr id="9228" name="Object 12"/>
          <p:cNvGraphicFramePr>
            <a:graphicFrameLocks noChangeAspect="1"/>
          </p:cNvGraphicFramePr>
          <p:nvPr/>
        </p:nvGraphicFramePr>
        <p:xfrm>
          <a:off x="6019800" y="4800600"/>
          <a:ext cx="1295400" cy="703263"/>
        </p:xfrm>
        <a:graphic>
          <a:graphicData uri="http://schemas.openxmlformats.org/presentationml/2006/ole">
            <p:oleObj spid="_x0000_s319495" name="Equation" r:id="rId8" imgW="444240" imgH="2412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04800" y="1219200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ea typeface="仿宋_GB2312" pitchFamily="49" charset="-122"/>
              </a:rPr>
              <a:t>解后反思</a:t>
            </a:r>
          </a:p>
        </p:txBody>
      </p:sp>
      <p:graphicFrame>
        <p:nvGraphicFramePr>
          <p:cNvPr id="10242" name="Object 3"/>
          <p:cNvGraphicFramePr>
            <a:graphicFrameLocks noChangeAspect="1"/>
          </p:cNvGraphicFramePr>
          <p:nvPr>
            <p:ph idx="1"/>
          </p:nvPr>
        </p:nvGraphicFramePr>
        <p:xfrm>
          <a:off x="533400" y="2286000"/>
          <a:ext cx="8102600" cy="3390900"/>
        </p:xfrm>
        <a:graphic>
          <a:graphicData uri="http://schemas.openxmlformats.org/presentationml/2006/ole">
            <p:oleObj spid="_x0000_s320514" name="Document" r:id="rId3" imgW="3776953" imgH="1585955" progId="Word.Document.8">
              <p:embed/>
            </p:oleObj>
          </a:graphicData>
        </a:graphic>
      </p:graphicFrame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0" y="5334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黑体" pitchFamily="2" charset="-122"/>
              </a:rPr>
              <a:t>环节二   新课讲解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018" name="Text Box 2"/>
          <p:cNvSpPr txBox="1">
            <a:spLocks noChangeArrowheads="1"/>
          </p:cNvSpPr>
          <p:nvPr/>
        </p:nvSpPr>
        <p:spPr bwMode="auto">
          <a:xfrm>
            <a:off x="468313" y="476250"/>
            <a:ext cx="8281987" cy="602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人的</a:t>
            </a:r>
            <a:r>
              <a:rPr lang="zh-CN" altLang="en-US" sz="2400" b="1" i="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大脑</a:t>
            </a:r>
            <a:r>
              <a:rPr lang="zh-CN" altLang="en-US" sz="2400" b="1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2400" b="1" i="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工作</a:t>
            </a:r>
            <a:r>
              <a:rPr lang="zh-CN" altLang="en-US" sz="24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特点</a:t>
            </a:r>
            <a:r>
              <a:rPr lang="zh-CN" altLang="en-US" sz="2400" b="1" i="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zh-CN" altLang="en-US" sz="2400" b="1" i="0" dirty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5000"/>
              </a:lnSpc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我们的大脑一次只做一件事，特别是这个工作目标比较陌生或有一定的难度时，大脑会自动屏蔽掉其它信息，依保证所有的资源都去处理当前的任务目标。</a:t>
            </a:r>
          </a:p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这才是“集中了注意力”！</a:t>
            </a:r>
          </a:p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在考试时，我们的大脑设定了当前</a:t>
            </a:r>
          </a:p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最重要的任务：做题。</a:t>
            </a:r>
          </a:p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需要哪些定理、公式，怎样求解，</a:t>
            </a:r>
          </a:p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这是当前的任务核心，而数据、简</a:t>
            </a:r>
          </a:p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单运算、小数点、括号、单位等都</a:t>
            </a:r>
          </a:p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是“不重要”的。 </a:t>
            </a:r>
          </a:p>
        </p:txBody>
      </p:sp>
      <p:pic>
        <p:nvPicPr>
          <p:cNvPr id="188419" name="Picture 4" descr="BS02064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3068638"/>
            <a:ext cx="2735262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8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98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98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980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980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980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980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980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0" y="5334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黑体" pitchFamily="2" charset="-122"/>
              </a:rPr>
              <a:t>环节三   课堂小结</a:t>
            </a:r>
            <a:r>
              <a:rPr lang="zh-CN" altLang="en-US"/>
              <a:t> </a:t>
            </a:r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914400" y="1828800"/>
            <a:ext cx="6477000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小结：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①本节课的学习用到了哪些知识？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②</a:t>
            </a:r>
            <a:r>
              <a:rPr lang="zh-CN" altLang="en-US" sz="2400" b="1">
                <a:ea typeface="仿宋_GB2312" pitchFamily="49" charset="-122"/>
              </a:rPr>
              <a:t>本节课的学习用到了哪些</a:t>
            </a: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基本方法？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③你的收获是什么？</a:t>
            </a:r>
            <a:r>
              <a:rPr lang="zh-CN" altLang="en-US" b="1">
                <a:latin typeface="仿宋_GB2312" pitchFamily="49" charset="-122"/>
                <a:ea typeface="仿宋_GB2312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5" name="Object 3"/>
          <p:cNvGraphicFramePr>
            <a:graphicFrameLocks noChangeAspect="1"/>
          </p:cNvGraphicFramePr>
          <p:nvPr/>
        </p:nvGraphicFramePr>
        <p:xfrm>
          <a:off x="316891" y="2129605"/>
          <a:ext cx="5540993" cy="4442667"/>
        </p:xfrm>
        <a:graphic>
          <a:graphicData uri="http://schemas.openxmlformats.org/presentationml/2006/ole">
            <p:oleObj spid="_x0000_s296962" name="文档" r:id="rId3" imgW="2850693" imgH="2291842" progId="Word.Document.12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495300" y="1071546"/>
          <a:ext cx="8401050" cy="806450"/>
        </p:xfrm>
        <a:graphic>
          <a:graphicData uri="http://schemas.openxmlformats.org/presentationml/2006/ole">
            <p:oleObj spid="_x0000_s296963" name="文档" r:id="rId4" imgW="4098546" imgH="400334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57158" y="928670"/>
            <a:ext cx="8501122" cy="10001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14282" y="214290"/>
            <a:ext cx="628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（三）解题教学中的整体把握</a:t>
            </a:r>
            <a:endParaRPr lang="zh-CN" altLang="en-US" sz="28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279399" y="1714501"/>
          <a:ext cx="7995001" cy="4929209"/>
        </p:xfrm>
        <a:graphic>
          <a:graphicData uri="http://schemas.openxmlformats.org/presentationml/2006/ole">
            <p:oleObj spid="_x0000_s297986" name="文档" r:id="rId3" imgW="4240756" imgH="2718098" progId="Word.Document.12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495300" y="622286"/>
          <a:ext cx="8401050" cy="806450"/>
        </p:xfrm>
        <a:graphic>
          <a:graphicData uri="http://schemas.openxmlformats.org/presentationml/2006/ole">
            <p:oleObj spid="_x0000_s297987" name="文档" r:id="rId4" imgW="4098546" imgH="400334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57158" y="500042"/>
            <a:ext cx="8501122" cy="10001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95300" y="622286"/>
          <a:ext cx="8401050" cy="806450"/>
        </p:xfrm>
        <a:graphic>
          <a:graphicData uri="http://schemas.openxmlformats.org/presentationml/2006/ole">
            <p:oleObj spid="_x0000_s299010" name="文档" r:id="rId3" imgW="4098546" imgH="40033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57158" y="500042"/>
            <a:ext cx="8501122" cy="10001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1923" name="Object 3"/>
          <p:cNvGraphicFramePr>
            <a:graphicFrameLocks noChangeAspect="1"/>
          </p:cNvGraphicFramePr>
          <p:nvPr/>
        </p:nvGraphicFramePr>
        <p:xfrm>
          <a:off x="357188" y="1720850"/>
          <a:ext cx="8416960" cy="4208480"/>
        </p:xfrm>
        <a:graphic>
          <a:graphicData uri="http://schemas.openxmlformats.org/presentationml/2006/ole">
            <p:oleObj spid="_x0000_s299011" name="文档" r:id="rId4" imgW="4402768" imgH="2218760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95300" y="265096"/>
          <a:ext cx="8401050" cy="806450"/>
        </p:xfrm>
        <a:graphic>
          <a:graphicData uri="http://schemas.openxmlformats.org/presentationml/2006/ole">
            <p:oleObj spid="_x0000_s300034" name="文档" r:id="rId3" imgW="4098546" imgH="40033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57158" y="142852"/>
            <a:ext cx="8501122" cy="10001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2947" name="Object 3"/>
          <p:cNvGraphicFramePr>
            <a:graphicFrameLocks noChangeAspect="1"/>
          </p:cNvGraphicFramePr>
          <p:nvPr/>
        </p:nvGraphicFramePr>
        <p:xfrm>
          <a:off x="0" y="1214422"/>
          <a:ext cx="8881111" cy="5643578"/>
        </p:xfrm>
        <a:graphic>
          <a:graphicData uri="http://schemas.openxmlformats.org/presentationml/2006/ole">
            <p:oleObj spid="_x0000_s300035" name="文档" r:id="rId4" imgW="4661268" imgH="310619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95300" y="622286"/>
          <a:ext cx="8401050" cy="806450"/>
        </p:xfrm>
        <a:graphic>
          <a:graphicData uri="http://schemas.openxmlformats.org/presentationml/2006/ole">
            <p:oleObj spid="_x0000_s301058" name="文档" r:id="rId3" imgW="4098546" imgH="40033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57158" y="500042"/>
            <a:ext cx="8501122" cy="10001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3971" name="Object 3"/>
          <p:cNvGraphicFramePr>
            <a:graphicFrameLocks noChangeAspect="1"/>
          </p:cNvGraphicFramePr>
          <p:nvPr/>
        </p:nvGraphicFramePr>
        <p:xfrm>
          <a:off x="357188" y="1720850"/>
          <a:ext cx="6105525" cy="3082925"/>
        </p:xfrm>
        <a:graphic>
          <a:graphicData uri="http://schemas.openxmlformats.org/presentationml/2006/ole">
            <p:oleObj spid="_x0000_s301059" name="文档" r:id="rId4" imgW="3184078" imgH="1610338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95300" y="622286"/>
          <a:ext cx="8401050" cy="806450"/>
        </p:xfrm>
        <a:graphic>
          <a:graphicData uri="http://schemas.openxmlformats.org/presentationml/2006/ole">
            <p:oleObj spid="_x0000_s302082" name="文档" r:id="rId3" imgW="4098546" imgH="40033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57158" y="500042"/>
            <a:ext cx="8501122" cy="10001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4995" name="Object 3"/>
          <p:cNvGraphicFramePr>
            <a:graphicFrameLocks noChangeAspect="1"/>
          </p:cNvGraphicFramePr>
          <p:nvPr/>
        </p:nvGraphicFramePr>
        <p:xfrm>
          <a:off x="214282" y="1571612"/>
          <a:ext cx="7504018" cy="4286280"/>
        </p:xfrm>
        <a:graphic>
          <a:graphicData uri="http://schemas.openxmlformats.org/presentationml/2006/ole">
            <p:oleObj spid="_x0000_s302083" name="文档" r:id="rId4" imgW="3943734" imgH="227852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95300" y="622286"/>
          <a:ext cx="8401050" cy="806450"/>
        </p:xfrm>
        <a:graphic>
          <a:graphicData uri="http://schemas.openxmlformats.org/presentationml/2006/ole">
            <p:oleObj spid="_x0000_s303106" name="文档" r:id="rId3" imgW="4098546" imgH="40033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57158" y="500042"/>
            <a:ext cx="8501122" cy="10001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7043" name="Object 3"/>
          <p:cNvGraphicFramePr>
            <a:graphicFrameLocks noChangeAspect="1"/>
          </p:cNvGraphicFramePr>
          <p:nvPr/>
        </p:nvGraphicFramePr>
        <p:xfrm>
          <a:off x="284163" y="1497013"/>
          <a:ext cx="7929562" cy="4824412"/>
        </p:xfrm>
        <a:graphic>
          <a:graphicData uri="http://schemas.openxmlformats.org/presentationml/2006/ole">
            <p:oleObj spid="_x0000_s303107" name="文档" r:id="rId4" imgW="4210874" imgH="256077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95300" y="622286"/>
          <a:ext cx="8401050" cy="806450"/>
        </p:xfrm>
        <a:graphic>
          <a:graphicData uri="http://schemas.openxmlformats.org/presentationml/2006/ole">
            <p:oleObj spid="_x0000_s304130" name="文档" r:id="rId3" imgW="4098546" imgH="40033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57158" y="500042"/>
            <a:ext cx="8501122" cy="10001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1643050"/>
            <a:ext cx="330896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9091" name="Object 3"/>
          <p:cNvGraphicFramePr>
            <a:graphicFrameLocks noChangeAspect="1"/>
          </p:cNvGraphicFramePr>
          <p:nvPr/>
        </p:nvGraphicFramePr>
        <p:xfrm>
          <a:off x="139701" y="1720850"/>
          <a:ext cx="6075374" cy="3036928"/>
        </p:xfrm>
        <a:graphic>
          <a:graphicData uri="http://schemas.openxmlformats.org/presentationml/2006/ole">
            <p:oleObj spid="_x0000_s304131" name="文档" r:id="rId5" imgW="3081830" imgH="1544815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500034" y="928670"/>
          <a:ext cx="8401050" cy="1208087"/>
        </p:xfrm>
        <a:graphic>
          <a:graphicData uri="http://schemas.openxmlformats.org/presentationml/2006/ole">
            <p:oleObj spid="_x0000_s305154" name="文档" r:id="rId3" imgW="4098546" imgH="59438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57158" y="857232"/>
            <a:ext cx="8501122" cy="150019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57224" y="285728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黑体" pitchFamily="2" charset="-122"/>
                <a:ea typeface="黑体" pitchFamily="2" charset="-122"/>
              </a:rPr>
              <a:t>下面从整体把握的视角给出本题的探究过程</a:t>
            </a:r>
            <a:endParaRPr lang="zh-CN" altLang="en-US" sz="2400" b="1" dirty="0"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90115" name="Object 3"/>
          <p:cNvGraphicFramePr>
            <a:graphicFrameLocks noChangeAspect="1"/>
          </p:cNvGraphicFramePr>
          <p:nvPr/>
        </p:nvGraphicFramePr>
        <p:xfrm>
          <a:off x="495300" y="2757493"/>
          <a:ext cx="8137525" cy="1457325"/>
        </p:xfrm>
        <a:graphic>
          <a:graphicData uri="http://schemas.openxmlformats.org/presentationml/2006/ole">
            <p:oleObj spid="_x0000_s305155" name="文档" r:id="rId4" imgW="3818085" imgH="690505" progId="Word.Document.12">
              <p:embed/>
            </p:oleObj>
          </a:graphicData>
        </a:graphic>
      </p:graphicFrame>
      <p:graphicFrame>
        <p:nvGraphicFramePr>
          <p:cNvPr id="90116" name="Object 4"/>
          <p:cNvGraphicFramePr>
            <a:graphicFrameLocks noChangeAspect="1"/>
          </p:cNvGraphicFramePr>
          <p:nvPr/>
        </p:nvGraphicFramePr>
        <p:xfrm>
          <a:off x="457080" y="4643441"/>
          <a:ext cx="7686820" cy="1357327"/>
        </p:xfrm>
        <a:graphic>
          <a:graphicData uri="http://schemas.openxmlformats.org/presentationml/2006/ole">
            <p:oleObj spid="_x0000_s305156" name="文档" r:id="rId5" imgW="3887210" imgH="684385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85720" y="2751137"/>
            <a:ext cx="8501122" cy="135732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720" y="4572003"/>
            <a:ext cx="8501122" cy="135732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042" name="Text Box 2"/>
          <p:cNvSpPr txBox="1">
            <a:spLocks noChangeArrowheads="1"/>
          </p:cNvSpPr>
          <p:nvPr/>
        </p:nvSpPr>
        <p:spPr bwMode="auto">
          <a:xfrm>
            <a:off x="468313" y="476250"/>
            <a:ext cx="8351837" cy="560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i="0" dirty="0">
                <a:solidFill>
                  <a:srgbClr val="3333FF"/>
                </a:solidFill>
                <a:latin typeface="Arial" charset="0"/>
              </a:rPr>
              <a:t>对策之一：</a:t>
            </a: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在考试时，要把注意力集中在大局上，答完后，再给大脑设立一个新的任务目标：只检查简单错误：专门检查答题卡的涂写是否正确；专门检查一下运算、数字代入，单位等。查一下自己在哪些地方最容易错，检查试卷不是将卷子从头再做一遍，而是检查哪些地方最容易被屏蔽掉的地方。</a:t>
            </a: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i="0" dirty="0">
                <a:solidFill>
                  <a:srgbClr val="3333FF"/>
                </a:solidFill>
                <a:latin typeface="Arial" charset="0"/>
              </a:rPr>
              <a:t>对策之二：</a:t>
            </a:r>
            <a:endParaRPr lang="zh-CN" altLang="en-US" sz="2400" b="1" i="0" dirty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i="0" dirty="0">
                <a:solidFill>
                  <a:schemeClr val="tx1"/>
                </a:solidFill>
                <a:latin typeface="Arial" charset="0"/>
                <a:ea typeface="宋体" pitchFamily="2" charset="-122"/>
              </a:rPr>
              <a:t>“重要信息与非重要信息”是随着人们对一类知识认识的深度不断增加而变化的，对问题的整体把握有利于克服“马虎现象”。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9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99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9" name="Object 3"/>
          <p:cNvGraphicFramePr>
            <a:graphicFrameLocks noChangeAspect="1"/>
          </p:cNvGraphicFramePr>
          <p:nvPr/>
        </p:nvGraphicFramePr>
        <p:xfrm>
          <a:off x="142845" y="214290"/>
          <a:ext cx="7858180" cy="5879666"/>
        </p:xfrm>
        <a:graphic>
          <a:graphicData uri="http://schemas.openxmlformats.org/presentationml/2006/ole">
            <p:oleObj spid="_x0000_s306178" name="文档" r:id="rId3" imgW="3872449" imgH="2886944" progId="Word.Document.12">
              <p:embed/>
            </p:oleObj>
          </a:graphicData>
        </a:graphic>
      </p:graphicFrame>
      <p:pic>
        <p:nvPicPr>
          <p:cNvPr id="5" name="图片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357562"/>
            <a:ext cx="278608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3" name="Object 3"/>
          <p:cNvGraphicFramePr>
            <a:graphicFrameLocks noChangeAspect="1"/>
          </p:cNvGraphicFramePr>
          <p:nvPr/>
        </p:nvGraphicFramePr>
        <p:xfrm>
          <a:off x="142844" y="285728"/>
          <a:ext cx="6357982" cy="5372563"/>
        </p:xfrm>
        <a:graphic>
          <a:graphicData uri="http://schemas.openxmlformats.org/presentationml/2006/ole">
            <p:oleObj spid="_x0000_s307202" name="文档" r:id="rId3" imgW="2992183" imgH="2595333" progId="Word.Document.12">
              <p:embed/>
            </p:oleObj>
          </a:graphicData>
        </a:graphic>
      </p:graphicFrame>
      <p:pic>
        <p:nvPicPr>
          <p:cNvPr id="5" name="图片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57996" y="3000372"/>
            <a:ext cx="301459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142844" y="428604"/>
          <a:ext cx="8885292" cy="4786346"/>
        </p:xfrm>
        <a:graphic>
          <a:graphicData uri="http://schemas.openxmlformats.org/presentationml/2006/ole">
            <p:oleObj spid="_x0000_s308226" name="文档" r:id="rId3" imgW="4433371" imgH="2404166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357158" y="285728"/>
          <a:ext cx="6072231" cy="2358148"/>
        </p:xfrm>
        <a:graphic>
          <a:graphicData uri="http://schemas.openxmlformats.org/presentationml/2006/ole">
            <p:oleObj spid="_x0000_s309250" name="文档" r:id="rId3" imgW="3271204" imgH="1279846" progId="Word.Document.12">
              <p:embed/>
            </p:oleObj>
          </a:graphicData>
        </a:graphic>
      </p:graphicFrame>
      <p:graphicFrame>
        <p:nvGraphicFramePr>
          <p:cNvPr id="94211" name="Object 3"/>
          <p:cNvGraphicFramePr>
            <a:graphicFrameLocks noChangeAspect="1"/>
          </p:cNvGraphicFramePr>
          <p:nvPr/>
        </p:nvGraphicFramePr>
        <p:xfrm>
          <a:off x="214282" y="2770203"/>
          <a:ext cx="8151813" cy="2944813"/>
        </p:xfrm>
        <a:graphic>
          <a:graphicData uri="http://schemas.openxmlformats.org/presentationml/2006/ole">
            <p:oleObj spid="_x0000_s309251" name="文档" r:id="rId4" imgW="4360285" imgH="1576857" progId="Word.Document.12">
              <p:embed/>
            </p:oleObj>
          </a:graphicData>
        </a:graphic>
      </p:graphicFrame>
      <p:pic>
        <p:nvPicPr>
          <p:cNvPr id="4" name="图片 3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3857628"/>
            <a:ext cx="2969035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500034" y="285728"/>
          <a:ext cx="6261832" cy="3500462"/>
        </p:xfrm>
        <a:graphic>
          <a:graphicData uri="http://schemas.openxmlformats.org/presentationml/2006/ole">
            <p:oleObj spid="_x0000_s310274" name="文档" r:id="rId3" imgW="3168956" imgH="1779904" progId="Word.Document.12">
              <p:embed/>
            </p:oleObj>
          </a:graphicData>
        </a:graphic>
      </p:graphicFrame>
      <p:graphicFrame>
        <p:nvGraphicFramePr>
          <p:cNvPr id="95235" name="Object 3"/>
          <p:cNvGraphicFramePr>
            <a:graphicFrameLocks noChangeAspect="1"/>
          </p:cNvGraphicFramePr>
          <p:nvPr/>
        </p:nvGraphicFramePr>
        <p:xfrm>
          <a:off x="357158" y="3602047"/>
          <a:ext cx="8183562" cy="1255713"/>
        </p:xfrm>
        <a:graphic>
          <a:graphicData uri="http://schemas.openxmlformats.org/presentationml/2006/ole">
            <p:oleObj spid="_x0000_s310275" name="文档" r:id="rId4" imgW="4273879" imgH="653783" progId="Word.Document.12">
              <p:embed/>
            </p:oleObj>
          </a:graphicData>
        </a:graphic>
      </p:graphicFrame>
      <p:graphicFrame>
        <p:nvGraphicFramePr>
          <p:cNvPr id="95236" name="Object 4"/>
          <p:cNvGraphicFramePr>
            <a:graphicFrameLocks noChangeAspect="1"/>
          </p:cNvGraphicFramePr>
          <p:nvPr/>
        </p:nvGraphicFramePr>
        <p:xfrm>
          <a:off x="357188" y="5072074"/>
          <a:ext cx="8100454" cy="1500198"/>
        </p:xfrm>
        <a:graphic>
          <a:graphicData uri="http://schemas.openxmlformats.org/presentationml/2006/ole">
            <p:oleObj spid="_x0000_s310276" name="文档" r:id="rId5" imgW="4191793" imgH="792388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 sz="1800" b="0" i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4746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 sz="1800" b="0" i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47461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 sz="1800" b="0" i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4746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 sz="1800" b="0" i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4282" y="443303"/>
            <a:ext cx="628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（四）试卷分析中的某些问题</a:t>
            </a:r>
            <a:endParaRPr lang="zh-CN" altLang="en-US" sz="28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0034" y="1086245"/>
            <a:ext cx="8429684" cy="2914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热衷于展示得分率，展示不同解法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对得分低的题，重复教师的讲解，不了解学生的问题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就题论题，没有解决类题的本质问题（没有配套练习题）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对错题的纠正往往落在题型，而没有到知识与思想方法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 sz="1800" b="0" i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4746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 sz="1800" b="0" i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47461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 sz="1800" b="0" i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4746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zh-CN" sz="1800" b="0" i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4282" y="443303"/>
            <a:ext cx="628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（五）视频：数列的复习课</a:t>
            </a:r>
            <a:endParaRPr lang="zh-CN" altLang="en-US" sz="28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WordArt 2"/>
          <p:cNvSpPr>
            <a:spLocks noChangeArrowheads="1" noChangeShapeType="1" noTextEdit="1"/>
          </p:cNvSpPr>
          <p:nvPr/>
        </p:nvSpPr>
        <p:spPr bwMode="auto">
          <a:xfrm>
            <a:off x="1692275" y="1412875"/>
            <a:ext cx="5761038" cy="38163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谢谢大家！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Text Box 2"/>
          <p:cNvSpPr txBox="1">
            <a:spLocks noChangeArrowheads="1"/>
          </p:cNvSpPr>
          <p:nvPr/>
        </p:nvSpPr>
        <p:spPr bwMode="auto">
          <a:xfrm>
            <a:off x="468313" y="620713"/>
            <a:ext cx="66960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0" dirty="0">
                <a:solidFill>
                  <a:srgbClr val="FF3399"/>
                </a:solidFill>
                <a:latin typeface="Arial" charset="0"/>
              </a:rPr>
              <a:t>   </a:t>
            </a:r>
            <a:r>
              <a:rPr lang="en-US" altLang="zh-CN" sz="2800" b="1" dirty="0" smtClean="0">
                <a:solidFill>
                  <a:srgbClr val="FF3399"/>
                </a:solidFill>
                <a:latin typeface="Arial" charset="0"/>
              </a:rPr>
              <a:t>2</a:t>
            </a:r>
            <a:r>
              <a:rPr lang="en-US" altLang="zh-CN" sz="2800" b="1" i="0" dirty="0" smtClean="0">
                <a:solidFill>
                  <a:srgbClr val="FF3399"/>
                </a:solidFill>
                <a:latin typeface="Arial" charset="0"/>
              </a:rPr>
              <a:t>. </a:t>
            </a:r>
            <a:r>
              <a:rPr lang="zh-CN" altLang="en-US" sz="2800" b="1" i="0" dirty="0" smtClean="0">
                <a:solidFill>
                  <a:srgbClr val="FF3399"/>
                </a:solidFill>
                <a:latin typeface="Arial" charset="0"/>
              </a:rPr>
              <a:t>初中</a:t>
            </a:r>
            <a:r>
              <a:rPr lang="zh-CN" altLang="en-US" sz="2800" b="1" i="0" dirty="0">
                <a:solidFill>
                  <a:srgbClr val="FF3399"/>
                </a:solidFill>
                <a:latin typeface="Arial" charset="0"/>
              </a:rPr>
              <a:t>延续到高中的问题</a:t>
            </a:r>
          </a:p>
        </p:txBody>
      </p:sp>
      <p:sp>
        <p:nvSpPr>
          <p:cNvPr id="601091" name="Text Box 3"/>
          <p:cNvSpPr txBox="1">
            <a:spLocks noChangeArrowheads="1"/>
          </p:cNvSpPr>
          <p:nvPr/>
        </p:nvSpPr>
        <p:spPr bwMode="auto">
          <a:xfrm>
            <a:off x="611188" y="1804988"/>
            <a:ext cx="52562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0">
                <a:solidFill>
                  <a:srgbClr val="3333FF"/>
                </a:solidFill>
                <a:latin typeface="Arial" charset="0"/>
              </a:rPr>
              <a:t>   </a:t>
            </a:r>
            <a:r>
              <a:rPr lang="zh-CN" altLang="en-US" sz="2800" b="1" i="0">
                <a:solidFill>
                  <a:srgbClr val="3333FF"/>
                </a:solidFill>
                <a:latin typeface="Arial" charset="0"/>
              </a:rPr>
              <a:t>好习惯的缺失</a:t>
            </a:r>
          </a:p>
        </p:txBody>
      </p:sp>
      <p:sp>
        <p:nvSpPr>
          <p:cNvPr id="601092" name="Text Box 4"/>
          <p:cNvSpPr txBox="1">
            <a:spLocks noChangeArrowheads="1"/>
          </p:cNvSpPr>
          <p:nvPr/>
        </p:nvSpPr>
        <p:spPr bwMode="auto">
          <a:xfrm>
            <a:off x="684213" y="2838450"/>
            <a:ext cx="52562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0" dirty="0">
                <a:solidFill>
                  <a:srgbClr val="3333FF"/>
                </a:solidFill>
                <a:latin typeface="Arial" charset="0"/>
              </a:rPr>
              <a:t>  </a:t>
            </a:r>
            <a:r>
              <a:rPr lang="zh-CN" altLang="en-US" sz="2800" b="1" i="0" dirty="0">
                <a:solidFill>
                  <a:srgbClr val="3333FF"/>
                </a:solidFill>
                <a:latin typeface="Arial" charset="0"/>
              </a:rPr>
              <a:t>过度强化训练的烙印</a:t>
            </a:r>
          </a:p>
        </p:txBody>
      </p:sp>
      <p:sp>
        <p:nvSpPr>
          <p:cNvPr id="601093" name="Text Box 5"/>
          <p:cNvSpPr txBox="1">
            <a:spLocks noChangeArrowheads="1"/>
          </p:cNvSpPr>
          <p:nvPr/>
        </p:nvSpPr>
        <p:spPr bwMode="auto">
          <a:xfrm>
            <a:off x="611188" y="3989388"/>
            <a:ext cx="52562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0" dirty="0">
                <a:solidFill>
                  <a:srgbClr val="3333FF"/>
                </a:solidFill>
                <a:latin typeface="Arial" charset="0"/>
              </a:rPr>
              <a:t>  “</a:t>
            </a:r>
            <a:r>
              <a:rPr lang="zh-CN" altLang="en-US" sz="2800" b="1" i="0" dirty="0">
                <a:solidFill>
                  <a:srgbClr val="3333FF"/>
                </a:solidFill>
                <a:latin typeface="Arial" charset="0"/>
              </a:rPr>
              <a:t>碰壁式”的数学学习方式</a:t>
            </a:r>
          </a:p>
        </p:txBody>
      </p:sp>
      <p:pic>
        <p:nvPicPr>
          <p:cNvPr id="191494" name="Picture 6" descr="PE01561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412875"/>
            <a:ext cx="38163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6010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60109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0109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601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01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601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01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01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091" grpId="0"/>
      <p:bldP spid="601092" grpId="0"/>
      <p:bldP spid="60109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2732</TotalTime>
  <Words>1687</Words>
  <Application>Microsoft Office PowerPoint</Application>
  <PresentationFormat>全屏显示(4:3)</PresentationFormat>
  <Paragraphs>214</Paragraphs>
  <Slides>87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87</vt:i4>
      </vt:variant>
    </vt:vector>
  </HeadingPairs>
  <TitlesOfParts>
    <vt:vector size="92" baseType="lpstr">
      <vt:lpstr>Office 主题</vt:lpstr>
      <vt:lpstr>文档</vt:lpstr>
      <vt:lpstr>Equation</vt:lpstr>
      <vt:lpstr>Document</vt:lpstr>
      <vt:lpstr>Microsoft Office Word 2007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解后反思</vt:lpstr>
      <vt:lpstr>幻灯片 65</vt:lpstr>
      <vt:lpstr>幻灯片 66</vt:lpstr>
      <vt:lpstr>幻灯片 67</vt:lpstr>
      <vt:lpstr>幻灯片 68</vt:lpstr>
      <vt:lpstr>解后反思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</vt:vector>
  </TitlesOfParts>
  <Company>jyzx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Windows 用户</cp:lastModifiedBy>
  <cp:revision>178</cp:revision>
  <dcterms:created xsi:type="dcterms:W3CDTF">2015-11-21T12:12:45Z</dcterms:created>
  <dcterms:modified xsi:type="dcterms:W3CDTF">2016-11-04T23:24:46Z</dcterms:modified>
</cp:coreProperties>
</file>